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
  </p:handoutMasterIdLst>
  <p:sldIdLst>
    <p:sldId id="256" r:id="rId2"/>
    <p:sldId id="288" r:id="rId3"/>
    <p:sldId id="257" r:id="rId4"/>
    <p:sldId id="258" r:id="rId5"/>
    <p:sldId id="259" r:id="rId6"/>
    <p:sldId id="260" r:id="rId7"/>
    <p:sldId id="261" r:id="rId8"/>
    <p:sldId id="262" r:id="rId9"/>
    <p:sldId id="263" r:id="rId10"/>
    <p:sldId id="274" r:id="rId11"/>
    <p:sldId id="264" r:id="rId12"/>
    <p:sldId id="280" r:id="rId13"/>
    <p:sldId id="275" r:id="rId14"/>
    <p:sldId id="265" r:id="rId15"/>
    <p:sldId id="272" r:id="rId16"/>
    <p:sldId id="266" r:id="rId17"/>
    <p:sldId id="267" r:id="rId18"/>
    <p:sldId id="285" r:id="rId19"/>
    <p:sldId id="268" r:id="rId20"/>
    <p:sldId id="276" r:id="rId21"/>
    <p:sldId id="269" r:id="rId22"/>
    <p:sldId id="281" r:id="rId23"/>
    <p:sldId id="270" r:id="rId24"/>
    <p:sldId id="271" r:id="rId25"/>
    <p:sldId id="284" r:id="rId26"/>
    <p:sldId id="277" r:id="rId27"/>
    <p:sldId id="278" r:id="rId28"/>
    <p:sldId id="279" r:id="rId29"/>
    <p:sldId id="283" r:id="rId30"/>
    <p:sldId id="282" r:id="rId31"/>
    <p:sldId id="286" r:id="rId32"/>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EFD64037-6D71-4841-9202-B8B08482A579}" type="datetimeFigureOut">
              <a:rPr lang="ru-RU" smtClean="0"/>
              <a:t>30.06.2025</a:t>
            </a:fld>
            <a:endParaRPr lang="ru-RU"/>
          </a:p>
        </p:txBody>
      </p:sp>
      <p:sp>
        <p:nvSpPr>
          <p:cNvPr id="4" name="Нижний колонтитул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DB3161B0-D548-4653-9951-0749D7FF3468}" type="slidenum">
              <a:rPr lang="ru-RU" smtClean="0"/>
              <a:t>‹#›</a:t>
            </a:fld>
            <a:endParaRPr lang="ru-R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30.06.2025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30.06.2025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scholar.google.r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kartinkin.net/uploads/posts/2021-01/1611386453_54-p-foni-s-rekami-dlya-prezentatsii-59.jpg"/>
          <p:cNvPicPr>
            <a:picLocks noChangeAspect="1" noChangeArrowheads="1"/>
          </p:cNvPicPr>
          <p:nvPr/>
        </p:nvPicPr>
        <p:blipFill>
          <a:blip r:embed="rId2"/>
          <a:srcRect l="2999" t="10416" r="22134"/>
          <a:stretch>
            <a:fillRect/>
          </a:stretch>
        </p:blipFill>
        <p:spPr bwMode="auto">
          <a:xfrm flipV="1">
            <a:off x="0" y="0"/>
            <a:ext cx="9144000" cy="6858000"/>
          </a:xfrm>
          <a:prstGeom prst="rect">
            <a:avLst/>
          </a:prstGeom>
          <a:noFill/>
        </p:spPr>
      </p:pic>
      <p:sp>
        <p:nvSpPr>
          <p:cNvPr id="2" name="Прямоугольник 1"/>
          <p:cNvSpPr/>
          <p:nvPr/>
        </p:nvSpPr>
        <p:spPr>
          <a:xfrm>
            <a:off x="539552" y="928670"/>
            <a:ext cx="8032976" cy="2554545"/>
          </a:xfrm>
          <a:prstGeom prst="rect">
            <a:avLst/>
          </a:prstGeom>
        </p:spPr>
        <p:txBody>
          <a:bodyPr wrap="square">
            <a:spAutoFit/>
          </a:bodyPr>
          <a:lstStyle/>
          <a:p>
            <a:pPr algn="ctr"/>
            <a:r>
              <a:rPr lang="ru-RU" sz="3200" b="1" spc="50" dirty="0">
                <a:ln w="9525" cmpd="sng">
                  <a:solidFill>
                    <a:schemeClr val="accent1"/>
                  </a:solidFill>
                  <a:prstDash val="solid"/>
                </a:ln>
                <a:solidFill>
                  <a:srgbClr val="70AD47">
                    <a:tint val="1000"/>
                  </a:srgbClr>
                </a:solidFill>
                <a:effectLst>
                  <a:glow rad="38100">
                    <a:schemeClr val="accent1">
                      <a:alpha val="40000"/>
                    </a:schemeClr>
                  </a:glow>
                </a:effectLst>
              </a:rPr>
              <a:t>Научно-исследовательская деятельность учащихся как средство формирования естественно-научной функциональной грамотности</a:t>
            </a:r>
          </a:p>
          <a:p>
            <a:pPr algn="ctr"/>
            <a:endParaRPr lang="ru-RU" sz="3200" b="1" dirty="0"/>
          </a:p>
        </p:txBody>
      </p:sp>
      <p:sp>
        <p:nvSpPr>
          <p:cNvPr id="3" name="Прямоугольник 2"/>
          <p:cNvSpPr/>
          <p:nvPr/>
        </p:nvSpPr>
        <p:spPr>
          <a:xfrm>
            <a:off x="1500166" y="3286124"/>
            <a:ext cx="7500990" cy="1754326"/>
          </a:xfrm>
          <a:prstGeom prst="rect">
            <a:avLst/>
          </a:prstGeom>
        </p:spPr>
        <p:txBody>
          <a:bodyPr wrap="square">
            <a:spAutoFit/>
          </a:bodyPr>
          <a:lstStyle/>
          <a:p>
            <a:r>
              <a:rPr lang="ru-RU" b="1" dirty="0"/>
              <a:t>Подунай Юлия Александровна</a:t>
            </a:r>
            <a:r>
              <a:rPr lang="ru-RU" dirty="0"/>
              <a:t>, кандидат биологических наук,</a:t>
            </a:r>
          </a:p>
          <a:p>
            <a:r>
              <a:rPr lang="ru-RU" dirty="0"/>
              <a:t>учитель биологии МБОУ «Гимназия № 5 г. Феодосии Республики Крым», старший научный сотрудник лаборатории водорослей и микробиоты Карадагской научной станции им. Т.И.Вяземского – природного заповедника РАН – филиала ФГБУН ФИЦ «Институт биологии южных морей им. А.О. Ковалевского РАН»</a:t>
            </a:r>
          </a:p>
        </p:txBody>
      </p:sp>
      <p:sp>
        <p:nvSpPr>
          <p:cNvPr id="5" name="TextBox 4"/>
          <p:cNvSpPr txBox="1"/>
          <p:nvPr/>
        </p:nvSpPr>
        <p:spPr>
          <a:xfrm>
            <a:off x="3357554" y="6357958"/>
            <a:ext cx="3214710" cy="369332"/>
          </a:xfrm>
          <a:prstGeom prst="rect">
            <a:avLst/>
          </a:prstGeom>
          <a:noFill/>
        </p:spPr>
        <p:txBody>
          <a:bodyPr wrap="square" rtlCol="0">
            <a:spAutoFit/>
          </a:bodyPr>
          <a:lstStyle/>
          <a:p>
            <a:r>
              <a:rPr lang="ru-RU" dirty="0"/>
              <a:t>Феодосия - 2025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2976" y="1428736"/>
            <a:ext cx="7772400" cy="1643074"/>
          </a:xfrm>
        </p:spPr>
        <p:txBody>
          <a:bodyPr>
            <a:normAutofit/>
          </a:bodyPr>
          <a:lstStyle/>
          <a:p>
            <a:pPr algn="ctr"/>
            <a:r>
              <a:rPr lang="ru-RU" sz="2400" b="1" dirty="0">
                <a:solidFill>
                  <a:schemeClr val="tx1">
                    <a:lumMod val="95000"/>
                    <a:lumOff val="5000"/>
                  </a:schemeClr>
                </a:solidFill>
                <a:latin typeface="Times New Roman" pitchFamily="18" charset="0"/>
                <a:cs typeface="Times New Roman" pitchFamily="18" charset="0"/>
              </a:rPr>
              <a:t>Влияние моющих средств на диатомовые водоросли Чёрного моря</a:t>
            </a:r>
            <a:br>
              <a:rPr lang="ru-RU" dirty="0"/>
            </a:br>
            <a:endParaRPr lang="ru-RU" dirty="0"/>
          </a:p>
        </p:txBody>
      </p:sp>
      <p:sp>
        <p:nvSpPr>
          <p:cNvPr id="3" name="Подзаголовок 2"/>
          <p:cNvSpPr>
            <a:spLocks noGrp="1"/>
          </p:cNvSpPr>
          <p:nvPr>
            <p:ph type="subTitle" idx="1"/>
          </p:nvPr>
        </p:nvSpPr>
        <p:spPr>
          <a:xfrm>
            <a:off x="3071802" y="4143380"/>
            <a:ext cx="5214974" cy="2214578"/>
          </a:xfrm>
        </p:spPr>
        <p:txBody>
          <a:bodyPr>
            <a:noAutofit/>
          </a:bodyPr>
          <a:lstStyle/>
          <a:p>
            <a:pPr algn="l">
              <a:spcBef>
                <a:spcPts val="0"/>
              </a:spcBef>
            </a:pPr>
            <a:r>
              <a:rPr lang="ru-RU" sz="1400" dirty="0">
                <a:solidFill>
                  <a:schemeClr val="tx1">
                    <a:lumMod val="95000"/>
                    <a:lumOff val="5000"/>
                  </a:schemeClr>
                </a:solidFill>
                <a:latin typeface="Times New Roman" pitchFamily="18" charset="0"/>
                <a:cs typeface="Times New Roman" pitchFamily="18" charset="0"/>
              </a:rPr>
              <a:t>Работу выполнила</a:t>
            </a:r>
          </a:p>
          <a:p>
            <a:pPr algn="l">
              <a:spcBef>
                <a:spcPts val="0"/>
              </a:spcBef>
            </a:pPr>
            <a:endParaRPr lang="ru-RU" sz="1400" dirty="0">
              <a:solidFill>
                <a:schemeClr val="tx1">
                  <a:lumMod val="95000"/>
                  <a:lumOff val="5000"/>
                </a:schemeClr>
              </a:solidFill>
              <a:latin typeface="Times New Roman" pitchFamily="18" charset="0"/>
              <a:cs typeface="Times New Roman" pitchFamily="18" charset="0"/>
            </a:endParaRPr>
          </a:p>
          <a:p>
            <a:pPr algn="l">
              <a:spcBef>
                <a:spcPts val="0"/>
              </a:spcBef>
            </a:pPr>
            <a:endParaRPr lang="ru-RU" sz="1400" dirty="0">
              <a:solidFill>
                <a:schemeClr val="tx1">
                  <a:lumMod val="95000"/>
                  <a:lumOff val="5000"/>
                </a:schemeClr>
              </a:solidFill>
              <a:latin typeface="Times New Roman" pitchFamily="18" charset="0"/>
              <a:cs typeface="Times New Roman" pitchFamily="18" charset="0"/>
            </a:endParaRPr>
          </a:p>
          <a:p>
            <a:pPr algn="l">
              <a:spcBef>
                <a:spcPts val="0"/>
              </a:spcBef>
            </a:pPr>
            <a:endParaRPr lang="ru-RU" sz="1400" dirty="0">
              <a:solidFill>
                <a:schemeClr val="tx1">
                  <a:lumMod val="95000"/>
                  <a:lumOff val="5000"/>
                </a:schemeClr>
              </a:solidFill>
              <a:latin typeface="Times New Roman" pitchFamily="18" charset="0"/>
              <a:cs typeface="Times New Roman" pitchFamily="18" charset="0"/>
            </a:endParaRPr>
          </a:p>
          <a:p>
            <a:pPr algn="l">
              <a:spcBef>
                <a:spcPts val="0"/>
              </a:spcBef>
            </a:pPr>
            <a:r>
              <a:rPr lang="ru-RU" sz="1400" dirty="0">
                <a:solidFill>
                  <a:schemeClr val="tx1">
                    <a:lumMod val="95000"/>
                    <a:lumOff val="5000"/>
                  </a:schemeClr>
                </a:solidFill>
                <a:latin typeface="Times New Roman" pitchFamily="18" charset="0"/>
                <a:cs typeface="Times New Roman" pitchFamily="18" charset="0"/>
              </a:rPr>
              <a:t>Научный руководитель</a:t>
            </a:r>
          </a:p>
          <a:p>
            <a:pPr algn="l"/>
            <a:endParaRPr lang="ru-RU" sz="1600" dirty="0">
              <a:solidFill>
                <a:schemeClr val="tx1">
                  <a:lumMod val="95000"/>
                  <a:lumOff val="5000"/>
                </a:schemeClr>
              </a:solidFill>
            </a:endParaRPr>
          </a:p>
          <a:p>
            <a:pPr algn="l"/>
            <a:endParaRPr lang="ru-RU" dirty="0">
              <a:solidFill>
                <a:schemeClr val="tx1">
                  <a:lumMod val="95000"/>
                  <a:lumOff val="5000"/>
                </a:schemeClr>
              </a:solidFill>
            </a:endParaRPr>
          </a:p>
          <a:p>
            <a:pPr algn="l"/>
            <a:endParaRPr lang="ru-RU" sz="1800" dirty="0">
              <a:solidFill>
                <a:schemeClr val="tx1">
                  <a:lumMod val="95000"/>
                  <a:lumOff val="5000"/>
                </a:schemeClr>
              </a:solidFill>
            </a:endParaRPr>
          </a:p>
        </p:txBody>
      </p:sp>
      <p:sp>
        <p:nvSpPr>
          <p:cNvPr id="4" name="TextBox 3"/>
          <p:cNvSpPr txBox="1"/>
          <p:nvPr/>
        </p:nvSpPr>
        <p:spPr>
          <a:xfrm>
            <a:off x="642910" y="214290"/>
            <a:ext cx="8858312" cy="2031325"/>
          </a:xfrm>
          <a:prstGeom prst="rect">
            <a:avLst/>
          </a:prstGeom>
          <a:noFill/>
        </p:spPr>
        <p:txBody>
          <a:bodyPr wrap="square" rtlCol="0">
            <a:spAutoFit/>
          </a:bodyPr>
          <a:lstStyle/>
          <a:p>
            <a:endParaRPr lang="ru-RU" b="1" dirty="0">
              <a:latin typeface="Times New Roman" pitchFamily="18" charset="0"/>
              <a:cs typeface="Times New Roman" pitchFamily="18" charset="0"/>
            </a:endParaRPr>
          </a:p>
          <a:p>
            <a:r>
              <a:rPr lang="ru-RU" b="1" dirty="0">
                <a:latin typeface="Times New Roman" pitchFamily="18" charset="0"/>
                <a:cs typeface="Times New Roman" pitchFamily="18" charset="0"/>
              </a:rPr>
              <a:t> </a:t>
            </a:r>
          </a:p>
          <a:p>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 </a:t>
            </a:r>
          </a:p>
          <a:p>
            <a:pPr algn="ctr"/>
            <a:r>
              <a:rPr lang="ru-RU" b="1" dirty="0">
                <a:latin typeface="Times New Roman" pitchFamily="18" charset="0"/>
                <a:cs typeface="Times New Roman" pitchFamily="18" charset="0"/>
              </a:rPr>
              <a:t>					</a:t>
            </a:r>
          </a:p>
          <a:p>
            <a:pPr algn="ctr"/>
            <a:endParaRPr lang="ru-RU" b="1" dirty="0">
              <a:latin typeface="Times New Roman" pitchFamily="18" charset="0"/>
              <a:cs typeface="Times New Roman" pitchFamily="18" charset="0"/>
            </a:endParaRPr>
          </a:p>
        </p:txBody>
      </p:sp>
      <p:sp>
        <p:nvSpPr>
          <p:cNvPr id="5" name="Прямоугольник 4"/>
          <p:cNvSpPr/>
          <p:nvPr/>
        </p:nvSpPr>
        <p:spPr>
          <a:xfrm>
            <a:off x="3357554" y="6488668"/>
            <a:ext cx="1783565" cy="369332"/>
          </a:xfrm>
          <a:prstGeom prst="rect">
            <a:avLst/>
          </a:prstGeom>
        </p:spPr>
        <p:txBody>
          <a:bodyPr wrap="none">
            <a:spAutoFit/>
          </a:bodyPr>
          <a:lstStyle/>
          <a:p>
            <a:r>
              <a:rPr lang="ru-RU" dirty="0">
                <a:latin typeface="Times New Roman" pitchFamily="18" charset="0"/>
                <a:cs typeface="Times New Roman" pitchFamily="18" charset="0"/>
              </a:rPr>
              <a:t>Феодосия– 2021</a:t>
            </a:r>
          </a:p>
        </p:txBody>
      </p:sp>
      <p:sp>
        <p:nvSpPr>
          <p:cNvPr id="7" name="TextBox 6"/>
          <p:cNvSpPr txBox="1"/>
          <p:nvPr/>
        </p:nvSpPr>
        <p:spPr>
          <a:xfrm>
            <a:off x="3357554" y="357166"/>
            <a:ext cx="2579872" cy="830997"/>
          </a:xfrm>
          <a:prstGeom prst="rect">
            <a:avLst/>
          </a:prstGeom>
          <a:noFill/>
        </p:spPr>
        <p:txBody>
          <a:bodyPr wrap="none" rtlCol="0">
            <a:spAutoFit/>
          </a:bodyPr>
          <a:lstStyle/>
          <a:p>
            <a:pPr algn="ct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Исследовательский проект </a:t>
            </a:r>
          </a:p>
          <a:p>
            <a:pPr algn="ctr"/>
            <a:r>
              <a:rPr lang="ru-RU" sz="1600" dirty="0">
                <a:latin typeface="Times New Roman" pitchFamily="18" charset="0"/>
                <a:cs typeface="Times New Roman" pitchFamily="18" charset="0"/>
              </a:rPr>
              <a:t>«Прикладная экология»</a:t>
            </a:r>
          </a:p>
        </p:txBody>
      </p:sp>
      <p:cxnSp>
        <p:nvCxnSpPr>
          <p:cNvPr id="9" name="Прямая соединительная линия 8"/>
          <p:cNvCxnSpPr/>
          <p:nvPr/>
        </p:nvCxnSpPr>
        <p:spPr>
          <a:xfrm>
            <a:off x="1142976" y="1214422"/>
            <a:ext cx="7572428" cy="15716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V="1">
            <a:off x="1142976" y="1071546"/>
            <a:ext cx="7429552" cy="15716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7158" y="2786058"/>
            <a:ext cx="8501090" cy="1384995"/>
          </a:xfrm>
          <a:prstGeom prst="rect">
            <a:avLst/>
          </a:prstGeom>
          <a:noFill/>
          <a:ln>
            <a:solidFill>
              <a:srgbClr val="00B0F0"/>
            </a:solidFill>
          </a:ln>
        </p:spPr>
        <p:txBody>
          <a:bodyPr wrap="square" rtlCol="0">
            <a:spAutoFit/>
          </a:bodyPr>
          <a:lstStyle/>
          <a:p>
            <a:pPr algn="ctr"/>
            <a:r>
              <a:rPr lang="ru-RU" sz="2800" b="1" dirty="0">
                <a:solidFill>
                  <a:schemeClr val="accent3">
                    <a:lumMod val="50000"/>
                  </a:schemeClr>
                </a:solidFill>
              </a:rPr>
              <a:t>Влияние некоторых популярных моющих средств на отдельных представителей диатомовых водорослей Черного моря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282" y="142852"/>
            <a:ext cx="8572560" cy="1415772"/>
          </a:xfrm>
          <a:prstGeom prst="rect">
            <a:avLst/>
          </a:prstGeom>
        </p:spPr>
        <p:txBody>
          <a:bodyPr wrap="square">
            <a:spAutoFit/>
          </a:bodyPr>
          <a:lstStyle/>
          <a:p>
            <a:r>
              <a:rPr lang="ru-RU" sz="1600" dirty="0"/>
              <a:t>2. </a:t>
            </a:r>
            <a:r>
              <a:rPr lang="ru-RU" sz="1400" dirty="0"/>
              <a:t>Цель исследовательского проекта – это конечный результат, которого хотел бы достичь исследователь при завершении своей работы над решением проблемы. Конечный результат проекта должен быть новым, ранее неизвестным, но может не быть полностью уникальным. В результате проектно-исследовательской деятельности должно быть открытие для учащегося, «новое» лично для него. Цель исследовательской деятельности обычно формулируется кратко, одним предложением. При формировании цели могут использоваться глаголы «доказать», «обосновать», «разработать», «установить», «уточнить», «создать». </a:t>
            </a:r>
          </a:p>
        </p:txBody>
      </p:sp>
      <p:sp>
        <p:nvSpPr>
          <p:cNvPr id="8" name="Прямоугольник 7"/>
          <p:cNvSpPr/>
          <p:nvPr/>
        </p:nvSpPr>
        <p:spPr>
          <a:xfrm>
            <a:off x="285720" y="3429000"/>
            <a:ext cx="4429156" cy="1169551"/>
          </a:xfrm>
          <a:prstGeom prst="rect">
            <a:avLst/>
          </a:prstGeom>
        </p:spPr>
        <p:txBody>
          <a:bodyPr wrap="square">
            <a:spAutoFit/>
          </a:bodyPr>
          <a:lstStyle/>
          <a:p>
            <a:pPr algn="just"/>
            <a:r>
              <a:rPr lang="ru-RU" sz="1400" dirty="0"/>
              <a:t>3. Выберите объект исследования; необходимо, чтобы биологические характеристики объекта соответствовали поставленным задачам исследования, а ответ на поставленный вопрос можно было получить</a:t>
            </a:r>
          </a:p>
          <a:p>
            <a:pPr algn="just"/>
            <a:r>
              <a:rPr lang="ru-RU" sz="1400" dirty="0"/>
              <a:t>в обозримом будущем. </a:t>
            </a:r>
          </a:p>
        </p:txBody>
      </p:sp>
      <p:sp>
        <p:nvSpPr>
          <p:cNvPr id="9" name="Пятно 2 8"/>
          <p:cNvSpPr/>
          <p:nvPr/>
        </p:nvSpPr>
        <p:spPr>
          <a:xfrm>
            <a:off x="5214942" y="3500438"/>
            <a:ext cx="3429024" cy="1285884"/>
          </a:xfrm>
          <a:prstGeom prst="irregularSeal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28596" y="4643446"/>
            <a:ext cx="414340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1600" dirty="0"/>
              <a:t>Объект исследования – это процесс, явление, которое исследуется; предмет – часть объекта, которую можно преобразовать так, чтобы объект изменился.</a:t>
            </a:r>
          </a:p>
        </p:txBody>
      </p:sp>
      <p:sp>
        <p:nvSpPr>
          <p:cNvPr id="11" name="Прямоугольник 10"/>
          <p:cNvSpPr/>
          <p:nvPr/>
        </p:nvSpPr>
        <p:spPr>
          <a:xfrm>
            <a:off x="5857884" y="4000504"/>
            <a:ext cx="2357454" cy="36933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Гипотеза ???  </a:t>
            </a:r>
          </a:p>
        </p:txBody>
      </p:sp>
      <p:sp>
        <p:nvSpPr>
          <p:cNvPr id="12" name="Прямоугольник 11"/>
          <p:cNvSpPr/>
          <p:nvPr/>
        </p:nvSpPr>
        <p:spPr>
          <a:xfrm>
            <a:off x="285720" y="1571612"/>
            <a:ext cx="8501122" cy="1600438"/>
          </a:xfrm>
          <a:prstGeom prst="rect">
            <a:avLst/>
          </a:prstGeom>
        </p:spPr>
        <p:txBody>
          <a:bodyPr wrap="square">
            <a:spAutoFit/>
          </a:bodyPr>
          <a:lstStyle/>
          <a:p>
            <a:r>
              <a:rPr lang="ru-RU" sz="1400" dirty="0"/>
              <a:t>Задачи – тактика исследования, выбор путей и средств, конкретных шагов для достижения цели. Задачи содержат информацию о том, что, когда исследователь собирается предпринимать, а так же, как можно измерить результаты. Задачи лучше всего формулировать в виде утверждения того, что необходимо сделать, чтобы цель была достигнута. Перечисление задач строится по принципу от наименее сложных к наиболее сложным, трудоемким, а их количество определяется глубиной исследования. Оптимальное их количество 3-5. При формулировании задач целесообразно применять глаголы «проанализировать», «описать», «выявить», «определить» и др.</a:t>
            </a:r>
          </a:p>
        </p:txBody>
      </p:sp>
      <p:sp>
        <p:nvSpPr>
          <p:cNvPr id="13" name="Прямоугольник 12"/>
          <p:cNvSpPr/>
          <p:nvPr/>
        </p:nvSpPr>
        <p:spPr>
          <a:xfrm>
            <a:off x="4929190" y="5214950"/>
            <a:ext cx="3786214" cy="923330"/>
          </a:xfrm>
          <a:prstGeom prst="rect">
            <a:avLst/>
          </a:prstGeom>
        </p:spPr>
        <p:txBody>
          <a:bodyPr wrap="square">
            <a:spAutoFit/>
          </a:bodyPr>
          <a:lstStyle/>
          <a:p>
            <a:r>
              <a:rPr lang="ru-RU" dirty="0"/>
              <a:t>Гипотеза, в переводе с древнегреческого, значит «основание, предположение».</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00034" y="0"/>
            <a:ext cx="8433472" cy="6215082"/>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Лиза\Documents\Лиза\шаблоны\Рисунок2.jpg"/>
          <p:cNvPicPr>
            <a:picLocks noChangeAspect="1" noChangeArrowheads="1"/>
          </p:cNvPicPr>
          <p:nvPr/>
        </p:nvPicPr>
        <p:blipFill>
          <a:blip r:embed="rId2"/>
          <a:srcRect/>
          <a:stretch>
            <a:fillRect/>
          </a:stretch>
        </p:blipFill>
        <p:spPr bwMode="auto">
          <a:xfrm>
            <a:off x="-6350" y="-6350"/>
            <a:ext cx="9158288" cy="6872288"/>
          </a:xfrm>
          <a:prstGeom prst="rect">
            <a:avLst/>
          </a:prstGeom>
          <a:noFill/>
        </p:spPr>
      </p:pic>
      <p:sp>
        <p:nvSpPr>
          <p:cNvPr id="2" name="TextBox 1"/>
          <p:cNvSpPr txBox="1"/>
          <p:nvPr/>
        </p:nvSpPr>
        <p:spPr>
          <a:xfrm>
            <a:off x="214282" y="142852"/>
            <a:ext cx="8643999" cy="6509474"/>
          </a:xfrm>
          <a:prstGeom prst="rect">
            <a:avLst/>
          </a:prstGeom>
          <a:noFill/>
        </p:spPr>
        <p:txBody>
          <a:bodyPr wrap="square" rtlCol="0">
            <a:spAutoFit/>
          </a:bodyPr>
          <a:lstStyle/>
          <a:p>
            <a:r>
              <a:rPr lang="ru-RU" sz="2100" b="1" dirty="0">
                <a:latin typeface="Times New Roman" pitchFamily="18" charset="0"/>
                <a:cs typeface="Times New Roman" pitchFamily="18" charset="0"/>
              </a:rPr>
              <a:t>Таким образом, целью работы </a:t>
            </a:r>
            <a:r>
              <a:rPr lang="ru-RU" sz="2100" dirty="0">
                <a:latin typeface="Times New Roman" pitchFamily="18" charset="0"/>
                <a:cs typeface="Times New Roman" pitchFamily="18" charset="0"/>
              </a:rPr>
              <a:t>стало изучение влияния средств для мыться посуды на черноморских представителей диатомовых водорослей. </a:t>
            </a:r>
          </a:p>
          <a:p>
            <a:r>
              <a:rPr lang="ru-RU" sz="2100" b="1" dirty="0">
                <a:latin typeface="Times New Roman" pitchFamily="18" charset="0"/>
                <a:cs typeface="Times New Roman" pitchFamily="18" charset="0"/>
              </a:rPr>
              <a:t>Задачи исследования:</a:t>
            </a:r>
          </a:p>
          <a:p>
            <a:pPr lvl="0"/>
            <a:r>
              <a:rPr lang="ru-RU" sz="2100" dirty="0">
                <a:latin typeface="Times New Roman" pitchFamily="18" charset="0"/>
                <a:cs typeface="Times New Roman" pitchFamily="18" charset="0"/>
              </a:rPr>
              <a:t>1. Изучить литературу по теме;</a:t>
            </a:r>
          </a:p>
          <a:p>
            <a:pPr lvl="0"/>
            <a:r>
              <a:rPr lang="ru-RU" sz="2100" dirty="0">
                <a:latin typeface="Times New Roman" pitchFamily="18" charset="0"/>
                <a:cs typeface="Times New Roman" pitchFamily="18" charset="0"/>
              </a:rPr>
              <a:t>2. Отобрать широко используемые средства для мытья посуды для проведения  эксперимента;</a:t>
            </a:r>
          </a:p>
          <a:p>
            <a:pPr lvl="0"/>
            <a:r>
              <a:rPr lang="ru-RU" sz="2100" dirty="0">
                <a:latin typeface="Times New Roman" pitchFamily="18" charset="0"/>
                <a:cs typeface="Times New Roman" pitchFamily="18" charset="0"/>
              </a:rPr>
              <a:t>3. Выбрать объекты исследования, относящиеся к пелагическим и бентосным диатомовым водорослям;</a:t>
            </a:r>
          </a:p>
          <a:p>
            <a:pPr lvl="0"/>
            <a:r>
              <a:rPr lang="ru-RU" sz="2100" dirty="0">
                <a:latin typeface="Times New Roman" pitchFamily="18" charset="0"/>
                <a:cs typeface="Times New Roman" pitchFamily="18" charset="0"/>
              </a:rPr>
              <a:t>4.Исследовать  влияние разных концентраций моющих средств (в том числе относящихся к экологически безопасным)  на жизнеспособность и рост водорослей;</a:t>
            </a:r>
          </a:p>
          <a:p>
            <a:pPr lvl="0"/>
            <a:r>
              <a:rPr lang="ru-RU" sz="2100" dirty="0">
                <a:latin typeface="Times New Roman" pitchFamily="18" charset="0"/>
                <a:cs typeface="Times New Roman" pitchFamily="18" charset="0"/>
              </a:rPr>
              <a:t>5.  Проанализировать результаты исследования.</a:t>
            </a:r>
          </a:p>
          <a:p>
            <a:r>
              <a:rPr lang="ru-RU" sz="2100" b="1" dirty="0">
                <a:latin typeface="Times New Roman" pitchFamily="18" charset="0"/>
                <a:cs typeface="Times New Roman" pitchFamily="18" charset="0"/>
              </a:rPr>
              <a:t>	Объект исследования: </a:t>
            </a:r>
            <a:r>
              <a:rPr lang="ru-RU" sz="2100" dirty="0">
                <a:latin typeface="Times New Roman" pitchFamily="18" charset="0"/>
                <a:cs typeface="Times New Roman" pitchFamily="18" charset="0"/>
              </a:rPr>
              <a:t>диатомовые водоросли. </a:t>
            </a:r>
          </a:p>
          <a:p>
            <a:r>
              <a:rPr lang="ru-RU" sz="2100" b="1" dirty="0">
                <a:latin typeface="Times New Roman" pitchFamily="18" charset="0"/>
                <a:cs typeface="Times New Roman" pitchFamily="18" charset="0"/>
              </a:rPr>
              <a:t>	Предмет исследования: </a:t>
            </a:r>
            <a:r>
              <a:rPr lang="ru-RU" sz="2100" dirty="0">
                <a:latin typeface="Times New Roman" pitchFamily="18" charset="0"/>
                <a:cs typeface="Times New Roman" pitchFamily="18" charset="0"/>
              </a:rPr>
              <a:t>влияние моющих средств на 	диатомовые водоросли.</a:t>
            </a:r>
          </a:p>
          <a:p>
            <a:r>
              <a:rPr lang="ru-RU" sz="2100" b="1" dirty="0">
                <a:latin typeface="Times New Roman" pitchFamily="18" charset="0"/>
                <a:cs typeface="Times New Roman" pitchFamily="18" charset="0"/>
              </a:rPr>
              <a:t>		Гипотеза:</a:t>
            </a:r>
            <a:r>
              <a:rPr lang="ru-RU" sz="2100" dirty="0">
                <a:latin typeface="Times New Roman" pitchFamily="18" charset="0"/>
                <a:cs typeface="Times New Roman" pitchFamily="18" charset="0"/>
              </a:rPr>
              <a:t> синтетические моющие средства оказывают 			отрицательное влияние на жизнедеятельность 				диатомовых 	водорослей. </a:t>
            </a: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28596" y="214290"/>
            <a:ext cx="8001056" cy="461665"/>
          </a:xfrm>
          <a:prstGeom prst="rect">
            <a:avLst/>
          </a:prstGeom>
        </p:spPr>
        <p:txBody>
          <a:bodyPr wrap="square">
            <a:spAutoFit/>
          </a:bodyPr>
          <a:lstStyle/>
          <a:p>
            <a:r>
              <a:rPr lang="ru-RU"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Работа с литературными источниками (</a:t>
            </a:r>
            <a:r>
              <a:rPr lang="ru-RU" sz="24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литобзор</a:t>
            </a:r>
            <a:r>
              <a:rPr lang="ru-RU" sz="2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ru-RU"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Прямоугольник 6"/>
          <p:cNvSpPr/>
          <p:nvPr/>
        </p:nvSpPr>
        <p:spPr>
          <a:xfrm>
            <a:off x="357158" y="928670"/>
            <a:ext cx="8143932" cy="1200329"/>
          </a:xfrm>
          <a:prstGeom prst="rect">
            <a:avLst/>
          </a:prstGeom>
        </p:spPr>
        <p:txBody>
          <a:bodyPr wrap="square">
            <a:spAutoFit/>
          </a:bodyPr>
          <a:lstStyle/>
          <a:p>
            <a:r>
              <a:rPr lang="ru-RU" dirty="0"/>
              <a:t>Задача учителя при организации сбора информации – научить ученика работать с источником. </a:t>
            </a:r>
          </a:p>
          <a:p>
            <a:r>
              <a:rPr lang="ru-RU" dirty="0"/>
              <a:t>Задача ученика – научиться видеть в источнике информации основу своего исследования.</a:t>
            </a:r>
          </a:p>
        </p:txBody>
      </p:sp>
      <p:sp>
        <p:nvSpPr>
          <p:cNvPr id="8" name="Прямоугольник 7"/>
          <p:cNvSpPr/>
          <p:nvPr/>
        </p:nvSpPr>
        <p:spPr>
          <a:xfrm>
            <a:off x="857224" y="2857496"/>
            <a:ext cx="7358114" cy="646331"/>
          </a:xfrm>
          <a:prstGeom prst="rect">
            <a:avLst/>
          </a:prstGeom>
        </p:spPr>
        <p:txBody>
          <a:bodyPr wrap="square">
            <a:spAutoFit/>
          </a:bodyPr>
          <a:lstStyle/>
          <a:p>
            <a:pPr algn="ctr"/>
            <a:r>
              <a:rPr lang="ru-RU" dirty="0"/>
              <a:t>ВАЖНО: навыки информационного поиска у сегодняшних школьников развиты недостаточно</a:t>
            </a:r>
          </a:p>
        </p:txBody>
      </p:sp>
      <p:sp>
        <p:nvSpPr>
          <p:cNvPr id="9" name="Молния 8"/>
          <p:cNvSpPr/>
          <p:nvPr/>
        </p:nvSpPr>
        <p:spPr>
          <a:xfrm>
            <a:off x="428596" y="2643182"/>
            <a:ext cx="642942" cy="1143008"/>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0" name="Молния 9"/>
          <p:cNvSpPr/>
          <p:nvPr/>
        </p:nvSpPr>
        <p:spPr>
          <a:xfrm>
            <a:off x="7858148" y="2357430"/>
            <a:ext cx="642942" cy="1143008"/>
          </a:xfrm>
          <a:prstGeom prst="lightningBol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sp>
        <p:nvSpPr>
          <p:cNvPr id="11" name="Прямоугольник 10"/>
          <p:cNvSpPr/>
          <p:nvPr/>
        </p:nvSpPr>
        <p:spPr>
          <a:xfrm>
            <a:off x="214282" y="4000504"/>
            <a:ext cx="8572560" cy="1754326"/>
          </a:xfrm>
          <a:prstGeom prst="rect">
            <a:avLst/>
          </a:prstGeom>
        </p:spPr>
        <p:txBody>
          <a:bodyPr wrap="square">
            <a:spAutoFit/>
          </a:bodyPr>
          <a:lstStyle/>
          <a:p>
            <a:endParaRPr lang="ru-RU" dirty="0"/>
          </a:p>
          <a:p>
            <a:r>
              <a:rPr lang="ru-RU" dirty="0"/>
              <a:t>Все приводимые в проекте факты и заимствованные соображения должны сопровождаться ссылками на источник информации. Например: </a:t>
            </a:r>
            <a:r>
              <a:rPr lang="ru-RU" i="1" dirty="0"/>
              <a:t>Установлено, что в крупных городах, таких как Москва, уровень загрязнения воздуха в некоторые часы может превышать предельно допустимые концентрации в 10 и более раз </a:t>
            </a:r>
            <a:r>
              <a:rPr lang="ru-RU" dirty="0">
                <a:solidFill>
                  <a:schemeClr val="accent2">
                    <a:lumMod val="75000"/>
                  </a:schemeClr>
                </a:solidFill>
              </a:rPr>
              <a:t>(Лихачева, Смирнова, 1994) </a:t>
            </a:r>
            <a:r>
              <a:rPr lang="ru-RU" dirty="0"/>
              <a:t>или </a:t>
            </a:r>
            <a:r>
              <a:rPr lang="en-US" dirty="0">
                <a:solidFill>
                  <a:schemeClr val="accent2">
                    <a:lumMod val="75000"/>
                  </a:schemeClr>
                </a:solidFill>
              </a:rPr>
              <a:t>[</a:t>
            </a:r>
            <a:r>
              <a:rPr lang="ru-RU" dirty="0">
                <a:solidFill>
                  <a:schemeClr val="accent2">
                    <a:lumMod val="75000"/>
                  </a:schemeClr>
                </a:solidFill>
              </a:rPr>
              <a:t>номер источника в списке литературы</a:t>
            </a:r>
            <a:r>
              <a:rPr lang="en-US" dirty="0">
                <a:solidFill>
                  <a:schemeClr val="accent2">
                    <a:lumMod val="75000"/>
                  </a:schemeClr>
                </a:solidFill>
              </a:rPr>
              <a:t>]</a:t>
            </a:r>
            <a:r>
              <a:rPr lang="ru-RU"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b="4277"/>
          <a:stretch>
            <a:fillRect/>
          </a:stretch>
        </p:blipFill>
        <p:spPr bwMode="auto">
          <a:xfrm>
            <a:off x="214282" y="500042"/>
            <a:ext cx="3786214" cy="592935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357686" y="1785926"/>
            <a:ext cx="4345939" cy="4643470"/>
          </a:xfrm>
          <a:prstGeom prst="rect">
            <a:avLst/>
          </a:prstGeom>
          <a:noFill/>
          <a:ln w="9525">
            <a:noFill/>
            <a:miter lim="800000"/>
            <a:headEnd/>
            <a:tailEnd/>
          </a:ln>
          <a:effectLst/>
        </p:spPr>
      </p:pic>
      <p:sp>
        <p:nvSpPr>
          <p:cNvPr id="4" name="TextBox 3"/>
          <p:cNvSpPr txBox="1"/>
          <p:nvPr/>
        </p:nvSpPr>
        <p:spPr>
          <a:xfrm>
            <a:off x="4286248" y="571480"/>
            <a:ext cx="4572032" cy="923330"/>
          </a:xfrm>
          <a:prstGeom prst="rect">
            <a:avLst/>
          </a:prstGeom>
          <a:noFill/>
        </p:spPr>
        <p:txBody>
          <a:bodyPr wrap="square" rtlCol="0">
            <a:spAutoFit/>
          </a:bodyPr>
          <a:lstStyle/>
          <a:p>
            <a:r>
              <a:rPr lang="ru-RU" dirty="0"/>
              <a:t>Запросы на разных сайтах</a:t>
            </a:r>
          </a:p>
          <a:p>
            <a:endParaRPr lang="ru-RU" dirty="0"/>
          </a:p>
          <a:p>
            <a:r>
              <a:rPr lang="en-US" dirty="0">
                <a:hlinkClick r:id="rId4"/>
              </a:rPr>
              <a:t>https://scholar.google.ru/</a:t>
            </a:r>
            <a:r>
              <a:rPr lang="ru-RU"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142852"/>
            <a:ext cx="8572560" cy="5909310"/>
          </a:xfrm>
          <a:prstGeom prst="rect">
            <a:avLst/>
          </a:prstGeom>
        </p:spPr>
        <p:txBody>
          <a:bodyPr wrap="square">
            <a:spAutoFit/>
          </a:bodyPr>
          <a:lstStyle/>
          <a:p>
            <a:endParaRPr lang="ru-RU" dirty="0"/>
          </a:p>
          <a:p>
            <a:r>
              <a:rPr lang="ru-RU" b="1" dirty="0"/>
              <a:t>Список использованных источников должен быть составлен в полном соответствии с действующим </a:t>
            </a:r>
            <a:r>
              <a:rPr lang="ru-RU" b="1" dirty="0" err="1"/>
              <a:t>ГОСТом</a:t>
            </a:r>
            <a:r>
              <a:rPr lang="ru-RU" b="1" dirty="0"/>
              <a:t>, если нет особых требований у организаторов конкурса/олимпиады. </a:t>
            </a:r>
          </a:p>
          <a:p>
            <a:endParaRPr lang="ru-RU" b="1" dirty="0"/>
          </a:p>
          <a:p>
            <a:r>
              <a:rPr lang="ru-RU" dirty="0"/>
              <a:t>Наиболее часто порядок оформления библиографических ссылок следующий: </a:t>
            </a:r>
          </a:p>
          <a:p>
            <a:pPr>
              <a:buFont typeface="Wingdings" pitchFamily="2" charset="2"/>
              <a:buChar char="ü"/>
            </a:pPr>
            <a:r>
              <a:rPr lang="ru-RU" dirty="0"/>
              <a:t>Фамилия И. О. Название книги. – Место издания: Издательство, Год издания. – Общее число страниц в книге. </a:t>
            </a:r>
          </a:p>
          <a:p>
            <a:pPr>
              <a:buFont typeface="Wingdings" pitchFamily="2" charset="2"/>
              <a:buChar char="ü"/>
            </a:pPr>
            <a:r>
              <a:rPr lang="ru-RU" dirty="0"/>
              <a:t>Фамилия И. О. Название статьи // Название журнала. – Год издания. – Том __. – № __. – Страницы от __ до ___. </a:t>
            </a:r>
          </a:p>
          <a:p>
            <a:pPr>
              <a:buFont typeface="Wingdings" pitchFamily="2" charset="2"/>
              <a:buChar char="ü"/>
            </a:pPr>
            <a:r>
              <a:rPr lang="ru-RU" dirty="0"/>
              <a:t>Фамилия И. О. Название статьи // Название сборника. – Место издания: Издательство, Год издания. – Страницы от __ до ___. </a:t>
            </a:r>
          </a:p>
          <a:p>
            <a:pPr>
              <a:buFont typeface="Wingdings" pitchFamily="2" charset="2"/>
              <a:buChar char="ü"/>
            </a:pPr>
            <a:endParaRPr lang="ru-RU" dirty="0"/>
          </a:p>
          <a:p>
            <a:pPr>
              <a:buFont typeface="Wingdings" pitchFamily="2" charset="2"/>
              <a:buChar char="ü"/>
            </a:pPr>
            <a:endParaRPr lang="ru-RU" dirty="0"/>
          </a:p>
          <a:p>
            <a:pPr>
              <a:buFont typeface="Wingdings" pitchFamily="2" charset="2"/>
              <a:buChar char="ü"/>
            </a:pPr>
            <a:r>
              <a:rPr lang="ru-RU" dirty="0" err="1"/>
              <a:t>eLIBRARY.RU</a:t>
            </a:r>
            <a:r>
              <a:rPr lang="ru-RU" dirty="0"/>
              <a:t> : </a:t>
            </a:r>
            <a:r>
              <a:rPr lang="ru-RU" dirty="0" err="1"/>
              <a:t>науч</a:t>
            </a:r>
            <a:r>
              <a:rPr lang="ru-RU" dirty="0"/>
              <a:t>. электрон. б-ка : сайт. Москва, 2000 .URL: https://elibrary.ru (дата обращения: 09.01.2018). Режим доступа: для </a:t>
            </a:r>
            <a:r>
              <a:rPr lang="ru-RU" dirty="0" err="1"/>
              <a:t>зарегистрир</a:t>
            </a:r>
            <a:r>
              <a:rPr lang="ru-RU" dirty="0"/>
              <a:t>. пользователей. Г</a:t>
            </a:r>
          </a:p>
          <a:p>
            <a:pPr>
              <a:buFont typeface="Wingdings" pitchFamily="2" charset="2"/>
              <a:buChar char="ü"/>
            </a:pPr>
            <a:r>
              <a:rPr lang="ru-RU" dirty="0"/>
              <a:t>Государственный Эрмитаж : сайт. Санкт-Петербург. URL: http://www.hermitagemuseum.org/wps/portal/hermitage (дата обращения: 16.08.2017). </a:t>
            </a:r>
          </a:p>
          <a:p>
            <a:pPr>
              <a:buFont typeface="Wingdings" pitchFamily="2" charset="2"/>
              <a:buChar char="ü"/>
            </a:pPr>
            <a:r>
              <a:rPr lang="ru-RU" dirty="0"/>
              <a:t>Обсерватория культуры : электрон. журн. 2022. Т. 19. № 1. 232 с. URL : https://observatoria.rsl.ru/jour/issue/view/57/showToc. Дата публикации: 20.02.2022.</a:t>
            </a:r>
          </a:p>
        </p:txBody>
      </p:sp>
      <p:sp>
        <p:nvSpPr>
          <p:cNvPr id="23554" name="AutoShape 2" descr="blob:https://webk.telegram.org/5cacc658-683b-4073-82e8-6250176df17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14290"/>
            <a:ext cx="8501122" cy="584775"/>
          </a:xfrm>
          <a:prstGeom prst="rect">
            <a:avLst/>
          </a:prstGeom>
        </p:spPr>
        <p:txBody>
          <a:bodyPr wrap="square">
            <a:spAutoFit/>
          </a:bodyPr>
          <a:lstStyle/>
          <a:p>
            <a:r>
              <a:rPr lang="ru-RU" sz="3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Выбор методов и методик исследования</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2530" name="Picture 2"/>
          <p:cNvPicPr>
            <a:picLocks noChangeAspect="1" noChangeArrowheads="1"/>
          </p:cNvPicPr>
          <p:nvPr/>
        </p:nvPicPr>
        <p:blipFill>
          <a:blip r:embed="rId2"/>
          <a:srcRect/>
          <a:stretch>
            <a:fillRect/>
          </a:stretch>
        </p:blipFill>
        <p:spPr bwMode="auto">
          <a:xfrm>
            <a:off x="571472" y="785794"/>
            <a:ext cx="3569333" cy="4000528"/>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4357686" y="785794"/>
            <a:ext cx="4473356" cy="4357718"/>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a:stretch>
            <a:fillRect/>
          </a:stretch>
        </p:blipFill>
        <p:spPr bwMode="auto">
          <a:xfrm>
            <a:off x="4429124" y="5143512"/>
            <a:ext cx="4357718" cy="1462604"/>
          </a:xfrm>
          <a:prstGeom prst="rect">
            <a:avLst/>
          </a:prstGeom>
          <a:noFill/>
          <a:ln w="9525">
            <a:noFill/>
            <a:miter lim="800000"/>
            <a:headEnd/>
            <a:tailEnd/>
          </a:ln>
          <a:effectLst/>
        </p:spPr>
      </p:pic>
      <p:sp>
        <p:nvSpPr>
          <p:cNvPr id="10242" name="AutoShape 2" descr="https://sun9-25.userapi.com/impg/N9p_gEcnEdarWvINTtVFvOetl4DNQzgMp5AZRQ/aQr7oDfCHRE.jpg?size=810x1080&amp;quality=95&amp;sign=d165b0f8b9b083afe6373900da3b81ba&amp;type=alb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243" name="Picture 3"/>
          <p:cNvPicPr>
            <a:picLocks noChangeAspect="1" noChangeArrowheads="1"/>
          </p:cNvPicPr>
          <p:nvPr/>
        </p:nvPicPr>
        <p:blipFill>
          <a:blip r:embed="rId5" cstate="print"/>
          <a:srcRect t="8929" b="17856"/>
          <a:stretch>
            <a:fillRect/>
          </a:stretch>
        </p:blipFill>
        <p:spPr bwMode="auto">
          <a:xfrm rot="21094517">
            <a:off x="1571604" y="4857760"/>
            <a:ext cx="1857388" cy="1813181"/>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sun9-40.userapi.com/impg/5Q3As-Lf-Dx0RfzrT02Gpd5CXSp0miG6k96_8A/yn53LWItoRE.jpg?size=1620x2160&amp;quality=95&amp;sign=2e67dc29d67838dc849a628f27f405ea&amp;type=album"/>
          <p:cNvPicPr>
            <a:picLocks noChangeAspect="1" noChangeArrowheads="1"/>
          </p:cNvPicPr>
          <p:nvPr/>
        </p:nvPicPr>
        <p:blipFill>
          <a:blip r:embed="rId2" cstate="print"/>
          <a:srcRect/>
          <a:stretch>
            <a:fillRect/>
          </a:stretch>
        </p:blipFill>
        <p:spPr bwMode="auto">
          <a:xfrm>
            <a:off x="2857488" y="214290"/>
            <a:ext cx="2571768" cy="3429024"/>
          </a:xfrm>
          <a:prstGeom prst="rect">
            <a:avLst/>
          </a:prstGeom>
          <a:noFill/>
        </p:spPr>
      </p:pic>
      <p:pic>
        <p:nvPicPr>
          <p:cNvPr id="4" name="Picture 2" descr="https://sun9-47.userapi.com/impg/z3dwExIjLTxELXnTfZmsT3FYo3yGVSxvurAgNw/oXZwxbto_xk.jpg?size=810x1080&amp;quality=95&amp;sign=9577d29a396d359c83d39b49247d657e&amp;type=album"/>
          <p:cNvPicPr>
            <a:picLocks noChangeAspect="1" noChangeArrowheads="1"/>
          </p:cNvPicPr>
          <p:nvPr/>
        </p:nvPicPr>
        <p:blipFill>
          <a:blip r:embed="rId3" cstate="print"/>
          <a:srcRect b="6328"/>
          <a:stretch>
            <a:fillRect/>
          </a:stretch>
        </p:blipFill>
        <p:spPr bwMode="auto">
          <a:xfrm flipH="1">
            <a:off x="2857488" y="3214686"/>
            <a:ext cx="2571768" cy="3500462"/>
          </a:xfrm>
          <a:prstGeom prst="rect">
            <a:avLst/>
          </a:prstGeom>
          <a:noFill/>
        </p:spPr>
      </p:pic>
      <p:pic>
        <p:nvPicPr>
          <p:cNvPr id="8" name="Рисунок 7">
            <a:extLst>
              <a:ext uri="{FF2B5EF4-FFF2-40B4-BE49-F238E27FC236}">
                <a16:creationId xmlns:a16="http://schemas.microsoft.com/office/drawing/2014/main" id="{24FA25F5-6A39-498C-AE45-F661BCE0CF11}"/>
              </a:ext>
            </a:extLst>
          </p:cNvPr>
          <p:cNvPicPr/>
          <p:nvPr/>
        </p:nvPicPr>
        <p:blipFill>
          <a:blip r:embed="rId4" cstate="print"/>
          <a:stretch>
            <a:fillRect/>
          </a:stretch>
        </p:blipFill>
        <p:spPr>
          <a:xfrm>
            <a:off x="5786446" y="3643314"/>
            <a:ext cx="3076605" cy="2284405"/>
          </a:xfrm>
          <a:prstGeom prst="rect">
            <a:avLst/>
          </a:prstGeom>
        </p:spPr>
      </p:pic>
      <p:pic>
        <p:nvPicPr>
          <p:cNvPr id="9" name="Рисунок 8">
            <a:extLst>
              <a:ext uri="{FF2B5EF4-FFF2-40B4-BE49-F238E27FC236}">
                <a16:creationId xmlns:a16="http://schemas.microsoft.com/office/drawing/2014/main" id="{D054E149-65BD-478C-A4E6-B10EA6150962}"/>
              </a:ext>
            </a:extLst>
          </p:cNvPr>
          <p:cNvPicPr/>
          <p:nvPr/>
        </p:nvPicPr>
        <p:blipFill>
          <a:blip r:embed="rId5" cstate="print"/>
          <a:srcRect r="5542"/>
          <a:stretch>
            <a:fillRect/>
          </a:stretch>
        </p:blipFill>
        <p:spPr>
          <a:xfrm>
            <a:off x="5786446" y="1142984"/>
            <a:ext cx="3093659" cy="2272359"/>
          </a:xfrm>
          <a:prstGeom prst="rect">
            <a:avLst/>
          </a:prstGeom>
        </p:spPr>
      </p:pic>
      <p:pic>
        <p:nvPicPr>
          <p:cNvPr id="39938" name="Picture 2" descr="https://sun9-79.userapi.com/impg/vNFr2uphLdDyy2Tvv9x1_zeNGk6kb-mdVeHFVw/1q6N0vz_q4k.jpg?size=810x1080&amp;quality=95&amp;sign=dd1e163144a7d4242a90a45b1efd2a08&amp;type=album"/>
          <p:cNvPicPr>
            <a:picLocks noChangeAspect="1" noChangeArrowheads="1"/>
          </p:cNvPicPr>
          <p:nvPr/>
        </p:nvPicPr>
        <p:blipFill>
          <a:blip r:embed="rId6" cstate="print"/>
          <a:srcRect/>
          <a:stretch>
            <a:fillRect/>
          </a:stretch>
        </p:blipFill>
        <p:spPr bwMode="auto">
          <a:xfrm>
            <a:off x="142844" y="214290"/>
            <a:ext cx="2601530" cy="3468706"/>
          </a:xfrm>
          <a:prstGeom prst="rect">
            <a:avLst/>
          </a:prstGeom>
          <a:noFill/>
        </p:spPr>
      </p:pic>
      <p:pic>
        <p:nvPicPr>
          <p:cNvPr id="39940" name="Picture 4" descr="https://sun9-10.userapi.com/impg/qUrrisWDBc5N5KENjUnC9AwMgd6A1Fna_8q2AA/IJurc87jJ50.jpg?size=810x1080&amp;quality=95&amp;sign=60a18fc8b9c478dde6bd767cb6bbf077&amp;type=album"/>
          <p:cNvPicPr>
            <a:picLocks noChangeAspect="1" noChangeArrowheads="1"/>
          </p:cNvPicPr>
          <p:nvPr/>
        </p:nvPicPr>
        <p:blipFill>
          <a:blip r:embed="rId7" cstate="print"/>
          <a:srcRect/>
          <a:stretch>
            <a:fillRect/>
          </a:stretch>
        </p:blipFill>
        <p:spPr bwMode="auto">
          <a:xfrm>
            <a:off x="142844" y="3214686"/>
            <a:ext cx="2625347" cy="350046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857232"/>
            <a:ext cx="8643998" cy="2585323"/>
          </a:xfrm>
          <a:prstGeom prst="rect">
            <a:avLst/>
          </a:prstGeom>
        </p:spPr>
        <p:txBody>
          <a:bodyPr wrap="square">
            <a:spAutoFit/>
          </a:bodyPr>
          <a:lstStyle/>
          <a:p>
            <a:r>
              <a:rPr lang="ru-RU" dirty="0"/>
              <a:t>После сбора материала юные исследователи приступают к обработке и сопоставлению данных. Составляются таблицы, графики, схемы. В их подготовке могут помочь разнообразные компьютерные программы, на пример </a:t>
            </a:r>
            <a:r>
              <a:rPr lang="ru-RU" i="1" dirty="0" err="1"/>
              <a:t>Excel</a:t>
            </a:r>
            <a:r>
              <a:rPr lang="ru-RU" i="1" dirty="0"/>
              <a:t>, </a:t>
            </a:r>
            <a:r>
              <a:rPr lang="ru-RU" i="1" dirty="0" err="1"/>
              <a:t>Statistica</a:t>
            </a:r>
            <a:r>
              <a:rPr lang="ru-RU" i="1" dirty="0"/>
              <a:t> и др. </a:t>
            </a:r>
            <a:r>
              <a:rPr lang="ru-RU" dirty="0"/>
              <a:t>Особое внимание на этом этапе исследовательской деятельности следует уделить достоверности собранных данных. </a:t>
            </a:r>
            <a:r>
              <a:rPr lang="ru-RU" i="1" dirty="0"/>
              <a:t>Достоверность характеризуется как реальное существование факта, подтверждаемое при создании аналогичных ситуаций. </a:t>
            </a:r>
            <a:r>
              <a:rPr lang="ru-RU" dirty="0"/>
              <a:t>Если подтверждения нет, то нет и достоверности научного факта, поэтому иногда возникает необходимость повторно провести экспериментальную часть исследования, повторив или опровергнув данные.</a:t>
            </a:r>
          </a:p>
        </p:txBody>
      </p:sp>
      <p:sp>
        <p:nvSpPr>
          <p:cNvPr id="3" name="Прямоугольник 2"/>
          <p:cNvSpPr/>
          <p:nvPr/>
        </p:nvSpPr>
        <p:spPr>
          <a:xfrm>
            <a:off x="714348" y="0"/>
            <a:ext cx="7358082" cy="523220"/>
          </a:xfrm>
          <a:prstGeom prst="rect">
            <a:avLst/>
          </a:prstGeom>
        </p:spPr>
        <p:txBody>
          <a:bodyPr wrap="square">
            <a:spAutoFit/>
          </a:bodyPr>
          <a:lstStyle/>
          <a:p>
            <a:r>
              <a:rPr lang="ru-RU" sz="28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Обработка и сопоставление данных</a:t>
            </a:r>
          </a:p>
        </p:txBody>
      </p:sp>
      <p:pic>
        <p:nvPicPr>
          <p:cNvPr id="4" name="Picture 2"/>
          <p:cNvPicPr>
            <a:picLocks noChangeAspect="1" noChangeArrowheads="1"/>
          </p:cNvPicPr>
          <p:nvPr/>
        </p:nvPicPr>
        <p:blipFill>
          <a:blip r:embed="rId2"/>
          <a:srcRect/>
          <a:stretch>
            <a:fillRect/>
          </a:stretch>
        </p:blipFill>
        <p:spPr bwMode="auto">
          <a:xfrm>
            <a:off x="357158" y="3786190"/>
            <a:ext cx="5308764" cy="2401192"/>
          </a:xfrm>
          <a:prstGeom prst="rect">
            <a:avLst/>
          </a:prstGeom>
          <a:noFill/>
          <a:ln w="9525">
            <a:noFill/>
            <a:miter lim="800000"/>
            <a:headEnd/>
            <a:tailEnd/>
          </a:ln>
          <a:effectLst/>
        </p:spPr>
      </p:pic>
      <p:pic>
        <p:nvPicPr>
          <p:cNvPr id="5" name="Рисунок 4"/>
          <p:cNvPicPr/>
          <p:nvPr/>
        </p:nvPicPr>
        <p:blipFill>
          <a:blip r:embed="rId3" cstate="print"/>
          <a:stretch>
            <a:fillRect/>
          </a:stretch>
        </p:blipFill>
        <p:spPr>
          <a:xfrm>
            <a:off x="5786446" y="3643314"/>
            <a:ext cx="2928958" cy="24697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CCFD21-57E2-42CB-8429-93A2DDD91D9B}"/>
              </a:ext>
            </a:extLst>
          </p:cNvPr>
          <p:cNvSpPr txBox="1"/>
          <p:nvPr/>
        </p:nvSpPr>
        <p:spPr>
          <a:xfrm>
            <a:off x="323528" y="404664"/>
            <a:ext cx="8568952" cy="5909310"/>
          </a:xfrm>
          <a:prstGeom prst="rect">
            <a:avLst/>
          </a:prstGeom>
          <a:noFill/>
        </p:spPr>
        <p:txBody>
          <a:bodyPr wrap="square" rtlCol="0">
            <a:spAutoFit/>
          </a:bodyPr>
          <a:lstStyle/>
          <a:p>
            <a:pPr marL="285750" indent="-285750" algn="just">
              <a:buFont typeface="Wingdings" panose="05000000000000000000" pitchFamily="2" charset="2"/>
              <a:buChar char="ü"/>
            </a:pPr>
            <a:r>
              <a:rPr lang="ru-RU" dirty="0"/>
              <a:t>Функциональная грамотность  – это совокупность знаний, умений и навыков, которые обеспечивают нормальное функционирование личности в системе социальных отношений. </a:t>
            </a:r>
          </a:p>
          <a:p>
            <a:pPr marL="285750" indent="-285750" algn="just">
              <a:buFont typeface="Wingdings" panose="05000000000000000000" pitchFamily="2" charset="2"/>
              <a:buChar char="ü"/>
            </a:pPr>
            <a:r>
              <a:rPr lang="ru-RU" dirty="0"/>
              <a:t>Сущность функциональной грамотности </a:t>
            </a:r>
            <a:r>
              <a:rPr lang="ru-RU" b="1" i="1" dirty="0"/>
              <a:t>состоит</a:t>
            </a:r>
            <a:r>
              <a:rPr lang="ru-RU" dirty="0"/>
              <a:t> в способности человека использовать постоянно приобретаемые в течение жизни знания, умения и навыки для решения жизненных задач в различных сферах человеческой деятельности, общения и социальных отношений.</a:t>
            </a:r>
          </a:p>
          <a:p>
            <a:pPr marL="285750" indent="-285750" algn="just">
              <a:buFont typeface="Wingdings" panose="05000000000000000000" pitchFamily="2" charset="2"/>
              <a:buChar char="ü"/>
            </a:pPr>
            <a:r>
              <a:rPr lang="ru-RU" dirty="0"/>
              <a:t>В широком смысле естественнонаучная грамотность означает способность понимать и применять научные принципы и концепции в повседневной жизни, а также способность оценивать научную информацию и принимать обоснованные решения на основе этой информации. В настоящее время естественнонаучная грамотность личности считается важным навыком в современном быстро меняющемся мире, где научные и технологические достижения оказывают глубокое влияние на общество. Возникновение понятие «естественнонаучная грамотность» можно датировать 1950 г., когда оно стало использоваться для обозначения набора целевых установок научного образования, так как это период стал началом активной дискуссии и разработки концепции естественнонаучной грамотности. Сам термин «естественнонаучная грамотность» был введен еще в 1920-х годах канадским педагогом  У.И. Томсоном, а позже был использован и другими исследователями в различных контекстах. </a:t>
            </a:r>
          </a:p>
          <a:p>
            <a:endParaRPr lang="ru-RU" dirty="0"/>
          </a:p>
        </p:txBody>
      </p:sp>
    </p:spTree>
    <p:extLst>
      <p:ext uri="{BB962C8B-B14F-4D97-AF65-F5344CB8AC3E}">
        <p14:creationId xmlns:p14="http://schemas.microsoft.com/office/powerpoint/2010/main" val="1353236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4000504"/>
            <a:ext cx="8001056" cy="2585323"/>
          </a:xfrm>
          <a:prstGeom prst="rect">
            <a:avLst/>
          </a:prstGeom>
          <a:noFill/>
        </p:spPr>
        <p:txBody>
          <a:bodyPr wrap="square" rtlCol="0">
            <a:spAutoFit/>
          </a:bodyPr>
          <a:lstStyle/>
          <a:p>
            <a:pPr algn="just"/>
            <a:r>
              <a:rPr lang="ru-RU" dirty="0">
                <a:latin typeface="Times New Roman" pitchFamily="18" charset="0"/>
                <a:cs typeface="Times New Roman" pitchFamily="18" charset="0"/>
              </a:rPr>
              <a:t>Также мы посчитали количество живых клеток диатомей в чашках. Больше всего живых клеток было в чашках с самой маленькой концентрацией гелей, но их </a:t>
            </a:r>
            <a:r>
              <a:rPr lang="ru-RU" dirty="0" err="1">
                <a:latin typeface="Times New Roman" pitchFamily="18" charset="0"/>
                <a:cs typeface="Times New Roman" pitchFamily="18" charset="0"/>
              </a:rPr>
              <a:t>всё-равно</a:t>
            </a:r>
            <a:r>
              <a:rPr lang="ru-RU" dirty="0">
                <a:latin typeface="Times New Roman" pitchFamily="18" charset="0"/>
                <a:cs typeface="Times New Roman" pitchFamily="18" charset="0"/>
              </a:rPr>
              <a:t> было в полтора-два раза меньше, чем в контроле. В растворах со средней концентрацией моющих средств клеток было в два-три раза меньше, чем в контроле, и в полтора раза меньше, чем  в чашках с самым маленьким количеством гелей. После воздействия жидкого средства для стирки на </a:t>
            </a:r>
            <a:r>
              <a:rPr lang="en-US" i="1" dirty="0" err="1">
                <a:latin typeface="Times New Roman" pitchFamily="18" charset="0"/>
                <a:cs typeface="Times New Roman" pitchFamily="18" charset="0"/>
              </a:rPr>
              <a:t>Striatella</a:t>
            </a:r>
            <a:r>
              <a:rPr lang="ru-RU" dirty="0">
                <a:latin typeface="Times New Roman" pitchFamily="18" charset="0"/>
                <a:cs typeface="Times New Roman" pitchFamily="18" charset="0"/>
              </a:rPr>
              <a:t> живых клеток осталось в 100 раз меньше, чем в контроле, а клеток </a:t>
            </a:r>
            <a:r>
              <a:rPr lang="en-US" i="1" dirty="0" err="1">
                <a:latin typeface="Times New Roman" pitchFamily="18" charset="0"/>
                <a:cs typeface="Times New Roman" pitchFamily="18" charset="0"/>
              </a:rPr>
              <a:t>Pleurosigma</a:t>
            </a:r>
            <a:r>
              <a:rPr lang="en-US" dirty="0">
                <a:latin typeface="Times New Roman" pitchFamily="18" charset="0"/>
                <a:cs typeface="Times New Roman" pitchFamily="18" charset="0"/>
              </a:rPr>
              <a:t> </a:t>
            </a:r>
            <a:r>
              <a:rPr lang="ru-RU" dirty="0">
                <a:latin typeface="Times New Roman" pitchFamily="18" charset="0"/>
                <a:cs typeface="Times New Roman" pitchFamily="18" charset="0"/>
              </a:rPr>
              <a:t> не осталось совсем. </a:t>
            </a:r>
          </a:p>
          <a:p>
            <a:endParaRPr lang="ru-RU" dirty="0"/>
          </a:p>
        </p:txBody>
      </p:sp>
      <p:sp>
        <p:nvSpPr>
          <p:cNvPr id="5" name="TextBox 4"/>
          <p:cNvSpPr txBox="1"/>
          <p:nvPr/>
        </p:nvSpPr>
        <p:spPr>
          <a:xfrm>
            <a:off x="928662" y="214290"/>
            <a:ext cx="7572428" cy="984885"/>
          </a:xfrm>
          <a:prstGeom prst="rect">
            <a:avLst/>
          </a:prstGeom>
          <a:noFill/>
        </p:spPr>
        <p:txBody>
          <a:bodyPr wrap="square" rtlCol="0">
            <a:spAutoFit/>
          </a:bodyPr>
          <a:lstStyle/>
          <a:p>
            <a:pPr algn="ctr"/>
            <a:r>
              <a:rPr lang="ru-RU" sz="2000" dirty="0">
                <a:latin typeface="Times New Roman" pitchFamily="18" charset="0"/>
                <a:cs typeface="Times New Roman" pitchFamily="18" charset="0"/>
              </a:rPr>
              <a:t>Количество живых клеток диатомовых водорослей в растворах моющих средств на 5 день эксперимента</a:t>
            </a:r>
          </a:p>
          <a:p>
            <a:endParaRPr lang="ru-RU" dirty="0"/>
          </a:p>
        </p:txBody>
      </p:sp>
      <p:sp>
        <p:nvSpPr>
          <p:cNvPr id="11" name="TextBox 10"/>
          <p:cNvSpPr txBox="1"/>
          <p:nvPr/>
        </p:nvSpPr>
        <p:spPr>
          <a:xfrm>
            <a:off x="5500694" y="928670"/>
            <a:ext cx="1946367" cy="646331"/>
          </a:xfrm>
          <a:prstGeom prst="rect">
            <a:avLst/>
          </a:prstGeom>
          <a:noFill/>
        </p:spPr>
        <p:txBody>
          <a:bodyPr wrap="none" rtlCol="0">
            <a:spAutoFit/>
          </a:bodyPr>
          <a:lstStyle/>
          <a:p>
            <a:r>
              <a:rPr lang="en-US" i="1" dirty="0" err="1"/>
              <a:t>Pleurosigma</a:t>
            </a:r>
            <a:r>
              <a:rPr lang="en-US" i="1" dirty="0"/>
              <a:t> sp. </a:t>
            </a:r>
            <a:endParaRPr lang="ru-RU" i="1" dirty="0"/>
          </a:p>
          <a:p>
            <a:endParaRPr lang="ru-RU" dirty="0"/>
          </a:p>
        </p:txBody>
      </p:sp>
      <p:sp>
        <p:nvSpPr>
          <p:cNvPr id="12" name="TextBox 11"/>
          <p:cNvSpPr txBox="1"/>
          <p:nvPr/>
        </p:nvSpPr>
        <p:spPr>
          <a:xfrm>
            <a:off x="1714480" y="928670"/>
            <a:ext cx="1568058" cy="646331"/>
          </a:xfrm>
          <a:prstGeom prst="rect">
            <a:avLst/>
          </a:prstGeom>
          <a:noFill/>
        </p:spPr>
        <p:txBody>
          <a:bodyPr wrap="none" rtlCol="0">
            <a:spAutoFit/>
          </a:bodyPr>
          <a:lstStyle/>
          <a:p>
            <a:r>
              <a:rPr lang="en-US" i="1" dirty="0" err="1"/>
              <a:t>Striatella</a:t>
            </a:r>
            <a:r>
              <a:rPr lang="ru-RU" i="1" dirty="0"/>
              <a:t> </a:t>
            </a:r>
            <a:r>
              <a:rPr lang="en-US" i="1" dirty="0"/>
              <a:t>sp.</a:t>
            </a:r>
            <a:endParaRPr lang="ru-RU" i="1" dirty="0"/>
          </a:p>
          <a:p>
            <a:endParaRPr lang="ru-RU" dirty="0"/>
          </a:p>
        </p:txBody>
      </p:sp>
      <p:grpSp>
        <p:nvGrpSpPr>
          <p:cNvPr id="2" name="Группа 16"/>
          <p:cNvGrpSpPr/>
          <p:nvPr/>
        </p:nvGrpSpPr>
        <p:grpSpPr>
          <a:xfrm>
            <a:off x="357158" y="1357298"/>
            <a:ext cx="3643338" cy="2500330"/>
            <a:chOff x="357158" y="1357298"/>
            <a:chExt cx="3643338" cy="2500330"/>
          </a:xfrm>
        </p:grpSpPr>
        <p:pic>
          <p:nvPicPr>
            <p:cNvPr id="2053" name="Picture 5"/>
            <p:cNvPicPr>
              <a:picLocks noChangeAspect="1" noChangeArrowheads="1"/>
            </p:cNvPicPr>
            <p:nvPr/>
          </p:nvPicPr>
          <p:blipFill>
            <a:blip r:embed="rId2"/>
            <a:srcRect t="15482"/>
            <a:stretch>
              <a:fillRect/>
            </a:stretch>
          </p:blipFill>
          <p:spPr bwMode="auto">
            <a:xfrm>
              <a:off x="357158" y="1357298"/>
              <a:ext cx="3643338" cy="2500330"/>
            </a:xfrm>
            <a:prstGeom prst="rect">
              <a:avLst/>
            </a:prstGeom>
            <a:noFill/>
            <a:ln w="6350">
              <a:solidFill>
                <a:schemeClr val="tx1"/>
              </a:solidFill>
              <a:miter lim="800000"/>
              <a:headEnd/>
              <a:tailEnd/>
            </a:ln>
            <a:effectLst/>
          </p:spPr>
        </p:pic>
        <p:sp>
          <p:nvSpPr>
            <p:cNvPr id="13" name="TextBox 12"/>
            <p:cNvSpPr txBox="1"/>
            <p:nvPr/>
          </p:nvSpPr>
          <p:spPr>
            <a:xfrm>
              <a:off x="1000100" y="3429000"/>
              <a:ext cx="1199367" cy="246221"/>
            </a:xfrm>
            <a:prstGeom prst="rect">
              <a:avLst/>
            </a:prstGeom>
            <a:solidFill>
              <a:srgbClr val="FFFFCC"/>
            </a:solidFill>
          </p:spPr>
          <p:txBody>
            <a:bodyPr wrap="none" rtlCol="0">
              <a:spAutoFit/>
            </a:bodyPr>
            <a:lstStyle/>
            <a:p>
              <a:r>
                <a:rPr lang="ru-RU" sz="1000" dirty="0"/>
                <a:t>Гель для стирки</a:t>
              </a:r>
            </a:p>
          </p:txBody>
        </p:sp>
        <p:sp>
          <p:nvSpPr>
            <p:cNvPr id="15" name="TextBox 14"/>
            <p:cNvSpPr txBox="1"/>
            <p:nvPr/>
          </p:nvSpPr>
          <p:spPr>
            <a:xfrm>
              <a:off x="2285984" y="3429000"/>
              <a:ext cx="1640193" cy="246221"/>
            </a:xfrm>
            <a:prstGeom prst="rect">
              <a:avLst/>
            </a:prstGeom>
            <a:solidFill>
              <a:srgbClr val="FFFFCC"/>
            </a:solidFill>
          </p:spPr>
          <p:txBody>
            <a:bodyPr wrap="none" rtlCol="0">
              <a:spAutoFit/>
            </a:bodyPr>
            <a:lstStyle/>
            <a:p>
              <a:r>
                <a:rPr lang="ru-RU" sz="1000" dirty="0"/>
                <a:t>Гель для мытья посуды</a:t>
              </a:r>
            </a:p>
          </p:txBody>
        </p:sp>
      </p:grpSp>
      <p:grpSp>
        <p:nvGrpSpPr>
          <p:cNvPr id="3" name="Группа 17"/>
          <p:cNvGrpSpPr/>
          <p:nvPr/>
        </p:nvGrpSpPr>
        <p:grpSpPr>
          <a:xfrm>
            <a:off x="4214810" y="1357298"/>
            <a:ext cx="4376736" cy="2500330"/>
            <a:chOff x="4214810" y="1357298"/>
            <a:chExt cx="4376736" cy="2500330"/>
          </a:xfrm>
        </p:grpSpPr>
        <p:pic>
          <p:nvPicPr>
            <p:cNvPr id="2055" name="Picture 7"/>
            <p:cNvPicPr>
              <a:picLocks noChangeAspect="1" noChangeArrowheads="1"/>
            </p:cNvPicPr>
            <p:nvPr/>
          </p:nvPicPr>
          <p:blipFill>
            <a:blip r:embed="rId3"/>
            <a:srcRect/>
            <a:stretch>
              <a:fillRect/>
            </a:stretch>
          </p:blipFill>
          <p:spPr bwMode="auto">
            <a:xfrm>
              <a:off x="4214810" y="1357298"/>
              <a:ext cx="4376736" cy="2500330"/>
            </a:xfrm>
            <a:prstGeom prst="rect">
              <a:avLst/>
            </a:prstGeom>
            <a:noFill/>
            <a:ln w="6350">
              <a:solidFill>
                <a:schemeClr val="tx1"/>
              </a:solidFill>
              <a:miter lim="800000"/>
              <a:headEnd/>
              <a:tailEnd/>
            </a:ln>
            <a:effectLst/>
          </p:spPr>
        </p:pic>
        <p:sp>
          <p:nvSpPr>
            <p:cNvPr id="14" name="TextBox 13"/>
            <p:cNvSpPr txBox="1"/>
            <p:nvPr/>
          </p:nvSpPr>
          <p:spPr>
            <a:xfrm>
              <a:off x="4786314" y="3429000"/>
              <a:ext cx="1199367" cy="246221"/>
            </a:xfrm>
            <a:prstGeom prst="rect">
              <a:avLst/>
            </a:prstGeom>
            <a:solidFill>
              <a:srgbClr val="FFFFCC"/>
            </a:solidFill>
          </p:spPr>
          <p:txBody>
            <a:bodyPr wrap="none" rtlCol="0">
              <a:spAutoFit/>
            </a:bodyPr>
            <a:lstStyle/>
            <a:p>
              <a:r>
                <a:rPr lang="ru-RU" sz="1000" dirty="0"/>
                <a:t>Гель для стирки</a:t>
              </a:r>
            </a:p>
          </p:txBody>
        </p:sp>
        <p:sp>
          <p:nvSpPr>
            <p:cNvPr id="16" name="TextBox 15"/>
            <p:cNvSpPr txBox="1"/>
            <p:nvPr/>
          </p:nvSpPr>
          <p:spPr>
            <a:xfrm>
              <a:off x="6215075" y="3429000"/>
              <a:ext cx="1214446" cy="400110"/>
            </a:xfrm>
            <a:prstGeom prst="rect">
              <a:avLst/>
            </a:prstGeom>
            <a:solidFill>
              <a:srgbClr val="FFFFCC"/>
            </a:solidFill>
          </p:spPr>
          <p:txBody>
            <a:bodyPr wrap="square" rtlCol="0">
              <a:spAutoFit/>
            </a:bodyPr>
            <a:lstStyle/>
            <a:p>
              <a:pPr algn="ctr"/>
              <a:r>
                <a:rPr lang="ru-RU" sz="1000" dirty="0"/>
                <a:t>Гель для мытья посуды</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714356"/>
            <a:ext cx="8072494" cy="1200329"/>
          </a:xfrm>
          <a:prstGeom prst="rect">
            <a:avLst/>
          </a:prstGeom>
        </p:spPr>
        <p:txBody>
          <a:bodyPr wrap="square">
            <a:spAutoFit/>
          </a:bodyPr>
          <a:lstStyle/>
          <a:p>
            <a:pPr algn="just"/>
            <a:r>
              <a:rPr lang="ru-RU" dirty="0"/>
              <a:t>Полученные данные соотносятся с уже имеющимися, обнаруженными, например, в литературных источниках. Кроме того, на данном этапе необходимо уточнить и </a:t>
            </a:r>
            <a:r>
              <a:rPr lang="ru-RU" dirty="0" err="1"/>
              <a:t>окончатель</a:t>
            </a:r>
            <a:r>
              <a:rPr lang="ru-RU" dirty="0"/>
              <a:t> но сформулировать тему  исследования, скорректировать цели и задачи.</a:t>
            </a:r>
          </a:p>
        </p:txBody>
      </p:sp>
      <p:sp>
        <p:nvSpPr>
          <p:cNvPr id="3" name="Прямоугольник 2"/>
          <p:cNvSpPr/>
          <p:nvPr/>
        </p:nvSpPr>
        <p:spPr>
          <a:xfrm>
            <a:off x="2857488" y="142852"/>
            <a:ext cx="2302490" cy="523220"/>
          </a:xfrm>
          <a:prstGeom prst="rect">
            <a:avLst/>
          </a:prstGeom>
        </p:spPr>
        <p:txBody>
          <a:bodyPr wrap="none">
            <a:spAutoFit/>
          </a:bodyPr>
          <a:lstStyle/>
          <a:p>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Итоги работы</a:t>
            </a:r>
          </a:p>
        </p:txBody>
      </p:sp>
      <p:sp>
        <p:nvSpPr>
          <p:cNvPr id="4" name="Прямоугольник 3"/>
          <p:cNvSpPr/>
          <p:nvPr/>
        </p:nvSpPr>
        <p:spPr>
          <a:xfrm>
            <a:off x="2500298" y="2071678"/>
            <a:ext cx="4157292" cy="523220"/>
          </a:xfrm>
          <a:prstGeom prst="rect">
            <a:avLst/>
          </a:prstGeom>
        </p:spPr>
        <p:txBody>
          <a:bodyPr wrap="none">
            <a:spAutoFit/>
          </a:bodyPr>
          <a:lstStyle/>
          <a:p>
            <a:r>
              <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Презентация результатов</a:t>
            </a:r>
          </a:p>
        </p:txBody>
      </p:sp>
      <p:sp>
        <p:nvSpPr>
          <p:cNvPr id="5" name="Прямоугольник 4"/>
          <p:cNvSpPr/>
          <p:nvPr/>
        </p:nvSpPr>
        <p:spPr>
          <a:xfrm>
            <a:off x="214282" y="2428868"/>
            <a:ext cx="8572560" cy="1477328"/>
          </a:xfrm>
          <a:prstGeom prst="rect">
            <a:avLst/>
          </a:prstGeom>
        </p:spPr>
        <p:txBody>
          <a:bodyPr wrap="square">
            <a:spAutoFit/>
          </a:bodyPr>
          <a:lstStyle/>
          <a:p>
            <a:r>
              <a:rPr lang="ru-RU" dirty="0"/>
              <a:t>Катастрофически опасна недооценка роли доклада. Известны случаи, когда неряшливо или неумело подготовленное сообщение погубило в глазах жюри блестящее исследование, и наоборот, когда эффектный, красочный доклад выгодно представил заурядную работу и принес ее исполнителям победу на конкурсе или смотре.</a:t>
            </a:r>
          </a:p>
        </p:txBody>
      </p:sp>
      <p:sp>
        <p:nvSpPr>
          <p:cNvPr id="26626" name="AutoShape 2" descr="blob:https://webk.telegram.org/33108327-7d1d-4ddf-a33f-f9671367be8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6627" name="Picture 3"/>
          <p:cNvPicPr>
            <a:picLocks noChangeAspect="1" noChangeArrowheads="1"/>
          </p:cNvPicPr>
          <p:nvPr/>
        </p:nvPicPr>
        <p:blipFill>
          <a:blip r:embed="rId2" cstate="print"/>
          <a:srcRect/>
          <a:stretch>
            <a:fillRect/>
          </a:stretch>
        </p:blipFill>
        <p:spPr bwMode="auto">
          <a:xfrm>
            <a:off x="785786" y="3929066"/>
            <a:ext cx="3643338" cy="2732504"/>
          </a:xfrm>
          <a:prstGeom prst="rect">
            <a:avLst/>
          </a:prstGeom>
          <a:noFill/>
          <a:ln w="9525">
            <a:noFill/>
            <a:miter lim="800000"/>
            <a:headEnd/>
            <a:tailEnd/>
          </a:ln>
          <a:effectLst/>
        </p:spPr>
      </p:pic>
      <p:pic>
        <p:nvPicPr>
          <p:cNvPr id="26628" name="Picture 4"/>
          <p:cNvPicPr>
            <a:picLocks noChangeAspect="1" noChangeArrowheads="1"/>
          </p:cNvPicPr>
          <p:nvPr/>
        </p:nvPicPr>
        <p:blipFill>
          <a:blip r:embed="rId3"/>
          <a:srcRect/>
          <a:stretch>
            <a:fillRect/>
          </a:stretch>
        </p:blipFill>
        <p:spPr bwMode="auto">
          <a:xfrm>
            <a:off x="4643438" y="3929066"/>
            <a:ext cx="3714776" cy="2786082"/>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428604"/>
            <a:ext cx="8143932" cy="5632311"/>
          </a:xfrm>
          <a:prstGeom prst="rect">
            <a:avLst/>
          </a:prstGeom>
        </p:spPr>
        <p:txBody>
          <a:bodyPr wrap="square">
            <a:spAutoFit/>
          </a:bodyPr>
          <a:lstStyle/>
          <a:p>
            <a:pPr algn="ctr"/>
            <a:r>
              <a:rPr lang="ru-RU" sz="2000" b="1" dirty="0"/>
              <a:t>Доклад можно разделить на 3 части.</a:t>
            </a:r>
          </a:p>
          <a:p>
            <a:r>
              <a:rPr lang="ru-RU" sz="2000" dirty="0"/>
              <a:t> I часть. </a:t>
            </a:r>
          </a:p>
          <a:p>
            <a:r>
              <a:rPr lang="ru-RU" sz="2000" dirty="0"/>
              <a:t>− Обоснование выбора темы, ее актуальность, новизна работы, изученность темы</a:t>
            </a:r>
          </a:p>
          <a:p>
            <a:r>
              <a:rPr lang="ru-RU" sz="2000" dirty="0"/>
              <a:t> − Описание научной проблемы.</a:t>
            </a:r>
          </a:p>
          <a:p>
            <a:r>
              <a:rPr lang="ru-RU" sz="2000" dirty="0"/>
              <a:t> − Постановка цели и формулировка задач. </a:t>
            </a:r>
          </a:p>
          <a:p>
            <a:endParaRPr lang="ru-RU" sz="2000" dirty="0"/>
          </a:p>
          <a:p>
            <a:r>
              <a:rPr lang="ru-RU" sz="2000" dirty="0"/>
              <a:t>II часть. Самая большая часть по объему. </a:t>
            </a:r>
          </a:p>
          <a:p>
            <a:r>
              <a:rPr lang="ru-RU" sz="2000" dirty="0"/>
              <a:t>− Изложение основных собственных результатов проведенного исследования. </a:t>
            </a:r>
          </a:p>
          <a:p>
            <a:r>
              <a:rPr lang="ru-RU" sz="2000" dirty="0"/>
              <a:t>− Использование заранее подготовленных таблиц, схем, чертежей, графиков, видеороликов, слайдов, видеофильмов.</a:t>
            </a:r>
          </a:p>
          <a:p>
            <a:endParaRPr lang="ru-RU" sz="2000" dirty="0"/>
          </a:p>
          <a:p>
            <a:r>
              <a:rPr lang="ru-RU" sz="2000" dirty="0"/>
              <a:t> III часть.  Кульминация выступления. </a:t>
            </a:r>
          </a:p>
          <a:p>
            <a:r>
              <a:rPr lang="ru-RU" sz="2000" dirty="0"/>
              <a:t>− Основные выводы по результатам исследования.</a:t>
            </a:r>
          </a:p>
          <a:p>
            <a:r>
              <a:rPr lang="ru-RU" sz="2000" dirty="0"/>
              <a:t> − Предложения по практическому использованию результатов, пути решения исследованной проблемы. </a:t>
            </a:r>
          </a:p>
          <a:p>
            <a:r>
              <a:rPr lang="ru-RU" sz="2000" dirty="0"/>
              <a:t>− Перспективы дальнейших исследований.</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blob:https://webk.telegram.org/c9c58589-aa09-4271-b48b-dc141124568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5604" name="Picture 4"/>
          <p:cNvPicPr>
            <a:picLocks noChangeAspect="1" noChangeArrowheads="1"/>
          </p:cNvPicPr>
          <p:nvPr/>
        </p:nvPicPr>
        <p:blipFill>
          <a:blip r:embed="rId2" cstate="print"/>
          <a:srcRect/>
          <a:stretch>
            <a:fillRect/>
          </a:stretch>
        </p:blipFill>
        <p:spPr bwMode="auto">
          <a:xfrm>
            <a:off x="285720" y="3500438"/>
            <a:ext cx="4000528" cy="3000396"/>
          </a:xfrm>
          <a:prstGeom prst="rect">
            <a:avLst/>
          </a:prstGeom>
          <a:noFill/>
          <a:ln w="9525">
            <a:noFill/>
            <a:miter lim="800000"/>
            <a:headEnd/>
            <a:tailEnd/>
          </a:ln>
          <a:effectLst/>
        </p:spPr>
      </p:pic>
      <p:pic>
        <p:nvPicPr>
          <p:cNvPr id="25605" name="Picture 5"/>
          <p:cNvPicPr>
            <a:picLocks noChangeAspect="1" noChangeArrowheads="1"/>
          </p:cNvPicPr>
          <p:nvPr/>
        </p:nvPicPr>
        <p:blipFill>
          <a:blip r:embed="rId3" cstate="print"/>
          <a:srcRect/>
          <a:stretch>
            <a:fillRect/>
          </a:stretch>
        </p:blipFill>
        <p:spPr bwMode="auto">
          <a:xfrm rot="16200000">
            <a:off x="785786" y="-142900"/>
            <a:ext cx="3000396" cy="4000528"/>
          </a:xfrm>
          <a:prstGeom prst="rect">
            <a:avLst/>
          </a:prstGeom>
          <a:noFill/>
          <a:ln w="9525">
            <a:noFill/>
            <a:miter lim="800000"/>
            <a:headEnd/>
            <a:tailEnd/>
          </a:ln>
          <a:effectLst/>
        </p:spPr>
      </p:pic>
      <p:pic>
        <p:nvPicPr>
          <p:cNvPr id="7170" name="Picture 2" descr="https://sun9-25.userapi.com/impg/hxi1iUsXiny7neV9sDm9E7fG2_xAk7qNszsz0g/80NPsSBUGHs.jpg?size=1280x960&amp;quality=95&amp;sign=0f8dd48335e5014474e8d444d8b1648e&amp;type=album"/>
          <p:cNvPicPr>
            <a:picLocks noChangeAspect="1" noChangeArrowheads="1"/>
          </p:cNvPicPr>
          <p:nvPr/>
        </p:nvPicPr>
        <p:blipFill>
          <a:blip r:embed="rId4" cstate="print"/>
          <a:srcRect/>
          <a:stretch>
            <a:fillRect/>
          </a:stretch>
        </p:blipFill>
        <p:spPr bwMode="auto">
          <a:xfrm>
            <a:off x="4429124" y="357166"/>
            <a:ext cx="4000528" cy="3000396"/>
          </a:xfrm>
          <a:prstGeom prst="rect">
            <a:avLst/>
          </a:prstGeom>
          <a:noFill/>
        </p:spPr>
      </p:pic>
      <p:pic>
        <p:nvPicPr>
          <p:cNvPr id="7172" name="Picture 4" descr="https://sun9-37.userapi.com/s/v1/ig2/A0b0hPwJjyOukHyTp4KLb8fe86YnlXodbAoNds_0E4fNcWC_4OZ0EhkwCl6j4I5XFKL3ygVtscHCCQ2HuzkFO84T.jpg?quality=95&amp;as=32x35,48x53,72x80,108x119,160x177,240x265,360x398,480x531,540x597,640x707,720x796,1080x1194,1158x1280&amp;from=bu&amp;u=j7b_zSYV-y3A00kNsHa4ZuJ9k1NtYYj830XSNa5bjG8&amp;cs=1158x1280"/>
          <p:cNvPicPr>
            <a:picLocks noChangeAspect="1" noChangeArrowheads="1"/>
          </p:cNvPicPr>
          <p:nvPr/>
        </p:nvPicPr>
        <p:blipFill>
          <a:blip r:embed="rId5" cstate="print"/>
          <a:srcRect t="15383" b="7702"/>
          <a:stretch>
            <a:fillRect/>
          </a:stretch>
        </p:blipFill>
        <p:spPr bwMode="auto">
          <a:xfrm>
            <a:off x="4572000" y="3500438"/>
            <a:ext cx="3643338" cy="309747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928670"/>
            <a:ext cx="7286676" cy="369332"/>
          </a:xfrm>
          <a:prstGeom prst="rect">
            <a:avLst/>
          </a:prstGeom>
        </p:spPr>
        <p:txBody>
          <a:bodyPr wrap="square">
            <a:spAutoFit/>
          </a:bodyPr>
          <a:lstStyle/>
          <a:p>
            <a:r>
              <a:rPr lang="ru-RU" dirty="0"/>
              <a:t>Итак, работа завершена, конкурс завершен, защита состоялась и ….</a:t>
            </a:r>
          </a:p>
        </p:txBody>
      </p:sp>
      <p:sp>
        <p:nvSpPr>
          <p:cNvPr id="4" name="Прямоугольник 3"/>
          <p:cNvSpPr/>
          <p:nvPr/>
        </p:nvSpPr>
        <p:spPr>
          <a:xfrm>
            <a:off x="3214678" y="357166"/>
            <a:ext cx="2295821" cy="461665"/>
          </a:xfrm>
          <a:prstGeom prst="rect">
            <a:avLst/>
          </a:prstGeom>
        </p:spPr>
        <p:txBody>
          <a:bodyPr wrap="none">
            <a:spAutoFit/>
          </a:bodyPr>
          <a:lstStyle/>
          <a:p>
            <a:r>
              <a:rPr lang="ru-RU" sz="2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Последействие</a:t>
            </a:r>
          </a:p>
        </p:txBody>
      </p:sp>
      <p:sp>
        <p:nvSpPr>
          <p:cNvPr id="28674" name="AutoShape 2" descr="blob:https://webk.telegram.org/aad6c32f-66c3-4a07-afb6-f2b882174eb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75" name="Picture 3"/>
          <p:cNvPicPr>
            <a:picLocks noChangeAspect="1" noChangeArrowheads="1"/>
          </p:cNvPicPr>
          <p:nvPr/>
        </p:nvPicPr>
        <p:blipFill>
          <a:blip r:embed="rId2" cstate="print"/>
          <a:srcRect/>
          <a:stretch>
            <a:fillRect/>
          </a:stretch>
        </p:blipFill>
        <p:spPr bwMode="auto">
          <a:xfrm>
            <a:off x="2071670" y="1357298"/>
            <a:ext cx="3929090" cy="5238787"/>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02" y="857232"/>
            <a:ext cx="8643998" cy="5632311"/>
          </a:xfrm>
          <a:prstGeom prst="rect">
            <a:avLst/>
          </a:prstGeom>
        </p:spPr>
        <p:txBody>
          <a:bodyPr wrap="square">
            <a:spAutoFit/>
          </a:bodyPr>
          <a:lstStyle/>
          <a:p>
            <a:pPr>
              <a:buFont typeface="Wingdings" pitchFamily="2" charset="2"/>
              <a:buChar char="Ø"/>
            </a:pPr>
            <a:r>
              <a:rPr lang="ru-RU" sz="2000" dirty="0"/>
              <a:t>Тема сформулирована слишком широко и размыто</a:t>
            </a:r>
          </a:p>
          <a:p>
            <a:pPr>
              <a:buFont typeface="Wingdings" pitchFamily="2" charset="2"/>
              <a:buChar char="Ø"/>
            </a:pPr>
            <a:r>
              <a:rPr lang="ru-RU" sz="2000" dirty="0"/>
              <a:t>объект и предмет исследования не соответствует теме и проблеме исследовательского проекта (творческого проекта). </a:t>
            </a:r>
          </a:p>
          <a:p>
            <a:pPr>
              <a:buFont typeface="Wingdings" pitchFamily="2" charset="2"/>
              <a:buChar char="Ø"/>
            </a:pPr>
            <a:r>
              <a:rPr lang="ru-RU" sz="2000" dirty="0"/>
              <a:t>цель не конкретна, общая, имеет разные трактовки;</a:t>
            </a:r>
          </a:p>
          <a:p>
            <a:pPr>
              <a:buFont typeface="Wingdings" pitchFamily="2" charset="2"/>
              <a:buChar char="Ø"/>
            </a:pPr>
            <a:r>
              <a:rPr lang="ru-RU" sz="2000" dirty="0"/>
              <a:t>гипотеза не удовлетворяет основному требованию - быть проверяемой и доказуемой;</a:t>
            </a:r>
          </a:p>
          <a:p>
            <a:pPr>
              <a:buFont typeface="Wingdings" pitchFamily="2" charset="2"/>
              <a:buChar char="Ø"/>
            </a:pPr>
            <a:r>
              <a:rPr lang="ru-RU" sz="2000" dirty="0"/>
              <a:t>формулировка и содержание задач не соответствует теме проекта;  количество задач более 5-ти;</a:t>
            </a:r>
          </a:p>
          <a:p>
            <a:pPr>
              <a:buFont typeface="Wingdings" pitchFamily="2" charset="2"/>
              <a:buChar char="Ø"/>
            </a:pPr>
            <a:r>
              <a:rPr lang="ru-RU" sz="2000" dirty="0"/>
              <a:t>собранный теоретический материал объемный и не находит отражение в практической части; </a:t>
            </a:r>
          </a:p>
          <a:p>
            <a:pPr>
              <a:buFont typeface="Wingdings" pitchFamily="2" charset="2"/>
              <a:buChar char="Ø"/>
            </a:pPr>
            <a:r>
              <a:rPr lang="ru-RU" sz="2000" dirty="0"/>
              <a:t>логика изложения материала не отвечает обозначенной цели;</a:t>
            </a:r>
          </a:p>
          <a:p>
            <a:pPr>
              <a:buFont typeface="Wingdings" pitchFamily="2" charset="2"/>
              <a:buChar char="Ø"/>
            </a:pPr>
            <a:r>
              <a:rPr lang="ru-RU" sz="2000" dirty="0"/>
              <a:t>методы использованы не уместно и не в полном объеме и нарушены качественные и количественные показатели результатов;</a:t>
            </a:r>
          </a:p>
          <a:p>
            <a:pPr>
              <a:buFont typeface="Wingdings" pitchFamily="2" charset="2"/>
              <a:buChar char="Ø"/>
            </a:pPr>
            <a:r>
              <a:rPr lang="ru-RU" sz="2000" dirty="0"/>
              <a:t>результаты не в полной мере соответствуют заявленной проблеме, выбранной теме и поставленной цели;</a:t>
            </a:r>
          </a:p>
          <a:p>
            <a:pPr>
              <a:buFont typeface="Wingdings" pitchFamily="2" charset="2"/>
              <a:buChar char="Ø"/>
            </a:pPr>
            <a:r>
              <a:rPr lang="ru-RU" sz="2000" dirty="0"/>
              <a:t>Проект оформлен не в соответствии с требованиями, обозначенными в положении; Оформление списка литературы и интернет источников не соответствует требованиям.</a:t>
            </a:r>
          </a:p>
        </p:txBody>
      </p:sp>
      <p:sp>
        <p:nvSpPr>
          <p:cNvPr id="3" name="TextBox 2"/>
          <p:cNvSpPr txBox="1"/>
          <p:nvPr/>
        </p:nvSpPr>
        <p:spPr>
          <a:xfrm>
            <a:off x="2714612" y="0"/>
            <a:ext cx="3429024" cy="461665"/>
          </a:xfrm>
          <a:prstGeom prst="rect">
            <a:avLst/>
          </a:prstGeom>
          <a:noFill/>
        </p:spPr>
        <p:txBody>
          <a:bodyPr wrap="square" rtlCol="0">
            <a:spAutoFit/>
          </a:bodyPr>
          <a:lstStyle/>
          <a:p>
            <a:pPr algn="ctr"/>
            <a:r>
              <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Типичные ошибки</a:t>
            </a:r>
          </a:p>
        </p:txBody>
      </p:sp>
      <p:pic>
        <p:nvPicPr>
          <p:cNvPr id="38914" name="Picture 2"/>
          <p:cNvPicPr>
            <a:picLocks noChangeAspect="1" noChangeArrowheads="1"/>
          </p:cNvPicPr>
          <p:nvPr/>
        </p:nvPicPr>
        <p:blipFill>
          <a:blip r:embed="rId2" cstate="print"/>
          <a:srcRect/>
          <a:stretch>
            <a:fillRect/>
          </a:stretch>
        </p:blipFill>
        <p:spPr bwMode="auto">
          <a:xfrm>
            <a:off x="6357950" y="0"/>
            <a:ext cx="1095372" cy="109537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071538" y="142852"/>
            <a:ext cx="6762750" cy="251460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a:srcRect/>
          <a:stretch>
            <a:fillRect/>
          </a:stretch>
        </p:blipFill>
        <p:spPr bwMode="auto">
          <a:xfrm>
            <a:off x="1071538" y="2500306"/>
            <a:ext cx="6686550" cy="1543050"/>
          </a:xfrm>
          <a:prstGeom prst="rect">
            <a:avLst/>
          </a:prstGeom>
          <a:noFill/>
          <a:ln w="9525">
            <a:noFill/>
            <a:miter lim="800000"/>
            <a:headEnd/>
            <a:tailEnd/>
          </a:ln>
          <a:effectLst/>
        </p:spPr>
      </p:pic>
      <p:pic>
        <p:nvPicPr>
          <p:cNvPr id="34820" name="Picture 4"/>
          <p:cNvPicPr>
            <a:picLocks noChangeAspect="1" noChangeArrowheads="1"/>
          </p:cNvPicPr>
          <p:nvPr/>
        </p:nvPicPr>
        <p:blipFill>
          <a:blip r:embed="rId4"/>
          <a:srcRect r="1772" b="53571"/>
          <a:stretch>
            <a:fillRect/>
          </a:stretch>
        </p:blipFill>
        <p:spPr bwMode="auto">
          <a:xfrm>
            <a:off x="1285852" y="4214818"/>
            <a:ext cx="6357982" cy="214314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t="52650" r="5012" b="3622"/>
          <a:stretch>
            <a:fillRect/>
          </a:stretch>
        </p:blipFill>
        <p:spPr bwMode="auto">
          <a:xfrm>
            <a:off x="1000100" y="214290"/>
            <a:ext cx="6858048" cy="2357454"/>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a:srcRect/>
          <a:stretch>
            <a:fillRect/>
          </a:stretch>
        </p:blipFill>
        <p:spPr bwMode="auto">
          <a:xfrm>
            <a:off x="1214414" y="2857496"/>
            <a:ext cx="7067550" cy="318135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500034" y="3000372"/>
            <a:ext cx="7882930" cy="3143272"/>
          </a:xfrm>
          <a:prstGeom prst="rect">
            <a:avLst/>
          </a:prstGeom>
          <a:noFill/>
          <a:ln w="9525">
            <a:noFill/>
            <a:miter lim="800000"/>
            <a:headEnd/>
            <a:tailEnd/>
          </a:ln>
          <a:effectLst/>
        </p:spPr>
      </p:pic>
      <p:pic>
        <p:nvPicPr>
          <p:cNvPr id="36868" name="Picture 4" descr="Picture background"/>
          <p:cNvPicPr>
            <a:picLocks noChangeAspect="1" noChangeArrowheads="1"/>
          </p:cNvPicPr>
          <p:nvPr/>
        </p:nvPicPr>
        <p:blipFill>
          <a:blip r:embed="rId3" cstate="print"/>
          <a:srcRect/>
          <a:stretch>
            <a:fillRect/>
          </a:stretch>
        </p:blipFill>
        <p:spPr bwMode="auto">
          <a:xfrm>
            <a:off x="2428860" y="357166"/>
            <a:ext cx="3429024" cy="250136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5857884" y="500042"/>
            <a:ext cx="1485900" cy="647700"/>
          </a:xfrm>
          <a:prstGeom prst="rect">
            <a:avLst/>
          </a:prstGeom>
          <a:noFill/>
          <a:ln w="9525">
            <a:noFill/>
            <a:miter lim="800000"/>
            <a:headEnd/>
            <a:tailEnd/>
          </a:ln>
          <a:effectLst/>
        </p:spPr>
      </p:pic>
      <p:pic>
        <p:nvPicPr>
          <p:cNvPr id="37891" name="Picture 3"/>
          <p:cNvPicPr>
            <a:picLocks noChangeAspect="1" noChangeArrowheads="1"/>
          </p:cNvPicPr>
          <p:nvPr/>
        </p:nvPicPr>
        <p:blipFill>
          <a:blip r:embed="rId3" cstate="print"/>
          <a:srcRect/>
          <a:stretch>
            <a:fillRect/>
          </a:stretch>
        </p:blipFill>
        <p:spPr bwMode="auto">
          <a:xfrm>
            <a:off x="2000232" y="0"/>
            <a:ext cx="2409811" cy="1566637"/>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a:lum bright="-20000" contrast="30000"/>
          </a:blip>
          <a:srcRect/>
          <a:stretch>
            <a:fillRect/>
          </a:stretch>
        </p:blipFill>
        <p:spPr bwMode="auto">
          <a:xfrm>
            <a:off x="214282" y="1571612"/>
            <a:ext cx="2045358" cy="5133986"/>
          </a:xfrm>
          <a:prstGeom prst="rect">
            <a:avLst/>
          </a:prstGeom>
          <a:noFill/>
          <a:ln w="9525">
            <a:noFill/>
            <a:miter lim="800000"/>
            <a:headEnd/>
            <a:tailEnd/>
          </a:ln>
          <a:effectLst/>
        </p:spPr>
      </p:pic>
      <p:pic>
        <p:nvPicPr>
          <p:cNvPr id="37893" name="Picture 5"/>
          <p:cNvPicPr>
            <a:picLocks noChangeAspect="1" noChangeArrowheads="1"/>
          </p:cNvPicPr>
          <p:nvPr/>
        </p:nvPicPr>
        <p:blipFill>
          <a:blip r:embed="rId5">
            <a:lum bright="-20000" contrast="30000"/>
          </a:blip>
          <a:srcRect t="2757"/>
          <a:stretch>
            <a:fillRect/>
          </a:stretch>
        </p:blipFill>
        <p:spPr bwMode="auto">
          <a:xfrm>
            <a:off x="2214546" y="1643050"/>
            <a:ext cx="2309877" cy="5038740"/>
          </a:xfrm>
          <a:prstGeom prst="rect">
            <a:avLst/>
          </a:prstGeom>
          <a:noFill/>
          <a:ln w="9525">
            <a:noFill/>
            <a:miter lim="800000"/>
            <a:headEnd/>
            <a:tailEnd/>
          </a:ln>
          <a:effectLst/>
        </p:spPr>
      </p:pic>
      <p:pic>
        <p:nvPicPr>
          <p:cNvPr id="37894" name="Picture 6"/>
          <p:cNvPicPr>
            <a:picLocks noChangeAspect="1" noChangeArrowheads="1"/>
          </p:cNvPicPr>
          <p:nvPr/>
        </p:nvPicPr>
        <p:blipFill>
          <a:blip r:embed="rId6">
            <a:lum bright="-20000" contrast="30000"/>
          </a:blip>
          <a:srcRect/>
          <a:stretch>
            <a:fillRect/>
          </a:stretch>
        </p:blipFill>
        <p:spPr bwMode="auto">
          <a:xfrm>
            <a:off x="4500562" y="1571612"/>
            <a:ext cx="2028830" cy="5286388"/>
          </a:xfrm>
          <a:prstGeom prst="rect">
            <a:avLst/>
          </a:prstGeom>
          <a:noFill/>
          <a:ln w="9525">
            <a:noFill/>
            <a:miter lim="800000"/>
            <a:headEnd/>
            <a:tailEnd/>
          </a:ln>
          <a:effectLst/>
        </p:spPr>
      </p:pic>
      <p:pic>
        <p:nvPicPr>
          <p:cNvPr id="37895" name="Picture 7"/>
          <p:cNvPicPr>
            <a:picLocks noChangeAspect="1" noChangeArrowheads="1"/>
          </p:cNvPicPr>
          <p:nvPr/>
        </p:nvPicPr>
        <p:blipFill>
          <a:blip r:embed="rId7">
            <a:lum bright="-20000" contrast="30000"/>
          </a:blip>
          <a:srcRect/>
          <a:stretch>
            <a:fillRect/>
          </a:stretch>
        </p:blipFill>
        <p:spPr bwMode="auto">
          <a:xfrm>
            <a:off x="6643702" y="1500174"/>
            <a:ext cx="2066183" cy="5357826"/>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85728"/>
            <a:ext cx="8786874" cy="3970318"/>
          </a:xfrm>
          <a:prstGeom prst="rect">
            <a:avLst/>
          </a:prstGeom>
        </p:spPr>
        <p:txBody>
          <a:bodyPr wrap="square">
            <a:spAutoFit/>
          </a:bodyPr>
          <a:lstStyle/>
          <a:p>
            <a:pPr algn="just"/>
            <a:r>
              <a:rPr lang="ru-RU" dirty="0"/>
              <a:t>	Родоначальником проектного обучения считается американский философ, психолог и педагог Джон </a:t>
            </a:r>
            <a:r>
              <a:rPr lang="ru-RU" dirty="0" err="1"/>
              <a:t>Дьюи</a:t>
            </a:r>
            <a:r>
              <a:rPr lang="ru-RU" dirty="0"/>
              <a:t>. Именно ему современники приписывают идею о приоритете практической направленности образования над его теоретической составляющей. По мнению Дж. </a:t>
            </a:r>
            <a:r>
              <a:rPr lang="ru-RU" dirty="0" err="1"/>
              <a:t>Дьюи,истинным</a:t>
            </a:r>
            <a:r>
              <a:rPr lang="ru-RU" dirty="0"/>
              <a:t> и ценным в образовании является только то, что дает практический результат и направлено во благо общества. Однако изначально понятие «проект» приобрело педагогический контекст в Римской школе</a:t>
            </a:r>
          </a:p>
          <a:p>
            <a:pPr algn="just"/>
            <a:r>
              <a:rPr lang="ru-RU" dirty="0"/>
              <a:t>искусств (</a:t>
            </a:r>
            <a:r>
              <a:rPr lang="ru-RU" i="1" dirty="0" err="1"/>
              <a:t>Academia</a:t>
            </a:r>
            <a:r>
              <a:rPr lang="ru-RU" i="1" dirty="0"/>
              <a:t> </a:t>
            </a:r>
            <a:r>
              <a:rPr lang="ru-RU" i="1" dirty="0" err="1"/>
              <a:t>di</a:t>
            </a:r>
            <a:r>
              <a:rPr lang="ru-RU" i="1" dirty="0"/>
              <a:t> </a:t>
            </a:r>
            <a:r>
              <a:rPr lang="ru-RU" i="1" dirty="0" err="1"/>
              <a:t>San</a:t>
            </a:r>
            <a:r>
              <a:rPr lang="ru-RU" i="1" dirty="0"/>
              <a:t> </a:t>
            </a:r>
            <a:r>
              <a:rPr lang="ru-RU" i="1" dirty="0" err="1"/>
              <a:t>Luca</a:t>
            </a:r>
            <a:r>
              <a:rPr lang="ru-RU" i="1" dirty="0"/>
              <a:t>) XVI в., где будущие архитекторы раз</a:t>
            </a:r>
            <a:r>
              <a:rPr lang="ru-RU" dirty="0"/>
              <a:t>вивали профессиональные навыки в процессе самостоятельной деятельности, направленной на разработку собственного архитектурного замысла. Поскольку реальное выполнение работ при этом не планировалось, они были названы </a:t>
            </a:r>
            <a:r>
              <a:rPr lang="ru-RU" i="1" dirty="0"/>
              <a:t>«</a:t>
            </a:r>
            <a:r>
              <a:rPr lang="ru-RU" i="1" dirty="0" err="1"/>
              <a:t>progetti</a:t>
            </a:r>
            <a:r>
              <a:rPr lang="ru-RU" i="1" dirty="0"/>
              <a:t>» («эскиз»). </a:t>
            </a:r>
            <a:r>
              <a:rPr lang="ru-RU" dirty="0"/>
              <a:t>Таким образом, XVI в. можно охарактеризовать как этап зарождения проектного обучения, т.к. именно в этот период формируется основная идея проектной деятельности – </a:t>
            </a:r>
            <a:r>
              <a:rPr lang="ru-RU" i="1" dirty="0"/>
              <a:t>формирование знаний в процессе решения практической задачи в условиях,</a:t>
            </a:r>
          </a:p>
          <a:p>
            <a:pPr algn="just"/>
            <a:r>
              <a:rPr lang="ru-RU" i="1" dirty="0"/>
              <a:t>максимально приближенных к реальной жизни.</a:t>
            </a:r>
            <a:endParaRPr lang="ru-RU" dirty="0"/>
          </a:p>
        </p:txBody>
      </p:sp>
      <p:pic>
        <p:nvPicPr>
          <p:cNvPr id="1026" name="Picture 2" descr="Picture background"/>
          <p:cNvPicPr>
            <a:picLocks noChangeAspect="1" noChangeArrowheads="1"/>
          </p:cNvPicPr>
          <p:nvPr/>
        </p:nvPicPr>
        <p:blipFill>
          <a:blip r:embed="rId2"/>
          <a:srcRect/>
          <a:stretch>
            <a:fillRect/>
          </a:stretch>
        </p:blipFill>
        <p:spPr bwMode="auto">
          <a:xfrm>
            <a:off x="1785918" y="4197572"/>
            <a:ext cx="5572164" cy="266042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142852"/>
            <a:ext cx="8429684" cy="6740307"/>
          </a:xfrm>
          <a:prstGeom prst="rect">
            <a:avLst/>
          </a:prstGeom>
        </p:spPr>
        <p:txBody>
          <a:bodyPr wrap="square">
            <a:spAutoFit/>
          </a:bodyPr>
          <a:lstStyle/>
          <a:p>
            <a:pPr algn="ctr"/>
            <a:r>
              <a:rPr lang="ru-RU" dirty="0"/>
              <a:t>Рекомендуемая литература</a:t>
            </a:r>
          </a:p>
          <a:p>
            <a:pPr marL="342900" indent="-342900">
              <a:buAutoNum type="arabicPeriod"/>
            </a:pPr>
            <a:r>
              <a:rPr lang="ru-RU" dirty="0" err="1"/>
              <a:t>Байбородова</a:t>
            </a:r>
            <a:r>
              <a:rPr lang="ru-RU" dirty="0"/>
              <a:t>, Л.В. Проектная деятельность школьников в разновозрастных группах, пособие для учителей </a:t>
            </a:r>
            <a:r>
              <a:rPr lang="ru-RU" dirty="0" err="1"/>
              <a:t>общеобр.организ</a:t>
            </a:r>
            <a:r>
              <a:rPr lang="ru-RU" dirty="0"/>
              <a:t>. Л. В. </a:t>
            </a:r>
            <a:r>
              <a:rPr lang="ru-RU" dirty="0" err="1"/>
              <a:t>Байбородова</a:t>
            </a:r>
            <a:r>
              <a:rPr lang="ru-RU" dirty="0"/>
              <a:t>, Л. Н. Серебренников. - М. Просвещение, 2013. </a:t>
            </a:r>
          </a:p>
          <a:p>
            <a:pPr marL="342900" indent="-342900">
              <a:buAutoNum type="arabicPeriod"/>
            </a:pPr>
            <a:r>
              <a:rPr lang="ru-RU" dirty="0"/>
              <a:t>Белозерова, О.М. Организация и реализация проектной деятельности учащихся среднего звена и старшей школы. О. М. Белозерова // Завуч. - 2016.-№8</a:t>
            </a:r>
          </a:p>
          <a:p>
            <a:pPr marL="342900" indent="-342900">
              <a:buAutoNum type="arabicPeriod"/>
            </a:pPr>
            <a:r>
              <a:rPr lang="ru-RU" dirty="0" err="1"/>
              <a:t>Бойцова</a:t>
            </a:r>
            <a:r>
              <a:rPr lang="ru-RU" dirty="0"/>
              <a:t>, А.А. Проектная деятельность как средство интеграции предметов естественнонаучного цикла в школе / А. А. </a:t>
            </a:r>
            <a:r>
              <a:rPr lang="ru-RU" dirty="0" err="1"/>
              <a:t>Бойцова</a:t>
            </a:r>
            <a:r>
              <a:rPr lang="ru-RU" dirty="0"/>
              <a:t> // Человек и образование. - 2013.-№4. </a:t>
            </a:r>
          </a:p>
          <a:p>
            <a:pPr marL="342900" indent="-342900">
              <a:buAutoNum type="arabicPeriod"/>
            </a:pPr>
            <a:r>
              <a:rPr lang="ru-RU" dirty="0" err="1"/>
              <a:t>Бурлакова</a:t>
            </a:r>
            <a:r>
              <a:rPr lang="ru-RU" dirty="0"/>
              <a:t>, И.В. Семинар-практикум по составлению и использованию организационной модели проектно-исследовательской деятельности обучающихся / И. В. </a:t>
            </a:r>
            <a:r>
              <a:rPr lang="ru-RU" dirty="0" err="1"/>
              <a:t>Бурлакова</a:t>
            </a:r>
            <a:r>
              <a:rPr lang="ru-RU" dirty="0"/>
              <a:t> // Методист. - 2016.-№3. </a:t>
            </a:r>
          </a:p>
          <a:p>
            <a:pPr marL="342900" indent="-342900">
              <a:buAutoNum type="arabicPeriod"/>
            </a:pPr>
            <a:r>
              <a:rPr lang="ru-RU" dirty="0"/>
              <a:t>Глухарева, О.Г. Влияние проектного обучения на формирование ключевых компетенций у учащихся старшей школы / О. Г. Глухарева // Стандарты и мониторинг в образовании. - 2014.-№1. </a:t>
            </a:r>
          </a:p>
          <a:p>
            <a:pPr marL="342900" indent="-342900">
              <a:buAutoNum type="arabicPeriod"/>
            </a:pPr>
            <a:r>
              <a:rPr lang="ru-RU" dirty="0"/>
              <a:t> Ильина, А.В. Организация проектной и исследовательской деятельности обучающихся в условиях введения нового образовательного стандарта / А. В. Ильина // </a:t>
            </a:r>
            <a:r>
              <a:rPr lang="ru-RU" dirty="0" err="1"/>
              <a:t>Научнотеоретический</a:t>
            </a:r>
            <a:r>
              <a:rPr lang="ru-RU" dirty="0"/>
              <a:t> журнал ЧИППКРО. - 2011.-№11. </a:t>
            </a:r>
          </a:p>
          <a:p>
            <a:pPr marL="342900" indent="-342900">
              <a:buAutoNum type="arabicPeriod"/>
            </a:pPr>
            <a:r>
              <a:rPr lang="ru-RU" dirty="0"/>
              <a:t>Казачкова, М.Б. Проектный метод как средство повышения качества образования / М. Б. Казачкова // Исследовательская работа школьников. - 2013.-№4. </a:t>
            </a:r>
          </a:p>
          <a:p>
            <a:pPr marL="342900" indent="-342900">
              <a:buAutoNum type="arabicPeriod"/>
            </a:pPr>
            <a:r>
              <a:rPr lang="ru-RU" dirty="0"/>
              <a:t> Кузнецова, Т.С. Опыт организации проектно-исследовательской деятельности при изучении </a:t>
            </a:r>
            <a:r>
              <a:rPr lang="ru-RU" dirty="0" err="1"/>
              <a:t>естественно-научных</a:t>
            </a:r>
            <a:r>
              <a:rPr lang="ru-RU" dirty="0"/>
              <a:t> дисциплин / Т. С. Кузнецова // Непрерывное образование в Санкт-Петербурге. - 2015.-Вып.2.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a:srcRect l="54200" t="23469" r="6249" b="14928"/>
          <a:stretch>
            <a:fillRect/>
          </a:stretch>
        </p:blipFill>
        <p:spPr bwMode="auto">
          <a:xfrm>
            <a:off x="285720" y="1000108"/>
            <a:ext cx="3857652" cy="4500570"/>
          </a:xfrm>
          <a:prstGeom prst="rect">
            <a:avLst/>
          </a:prstGeom>
          <a:noFill/>
        </p:spPr>
      </p:pic>
      <p:pic>
        <p:nvPicPr>
          <p:cNvPr id="1028" name="Picture 4" descr="Picture background"/>
          <p:cNvPicPr>
            <a:picLocks noChangeAspect="1" noChangeArrowheads="1"/>
          </p:cNvPicPr>
          <p:nvPr/>
        </p:nvPicPr>
        <p:blipFill>
          <a:blip r:embed="rId3"/>
          <a:srcRect l="75830" t="16623" b="46219"/>
          <a:stretch>
            <a:fillRect/>
          </a:stretch>
        </p:blipFill>
        <p:spPr bwMode="auto">
          <a:xfrm>
            <a:off x="6500826" y="428604"/>
            <a:ext cx="2357422" cy="2714644"/>
          </a:xfrm>
          <a:prstGeom prst="rect">
            <a:avLst/>
          </a:prstGeom>
          <a:noFill/>
        </p:spPr>
      </p:pic>
      <p:pic>
        <p:nvPicPr>
          <p:cNvPr id="1030" name="Picture 6" descr="Picture background"/>
          <p:cNvPicPr>
            <a:picLocks noChangeAspect="1" noChangeArrowheads="1"/>
          </p:cNvPicPr>
          <p:nvPr/>
        </p:nvPicPr>
        <p:blipFill>
          <a:blip r:embed="rId3"/>
          <a:srcRect l="49805" t="68449" r="28222"/>
          <a:stretch>
            <a:fillRect/>
          </a:stretch>
        </p:blipFill>
        <p:spPr bwMode="auto">
          <a:xfrm>
            <a:off x="3786182" y="4552985"/>
            <a:ext cx="2143140" cy="2305015"/>
          </a:xfrm>
          <a:prstGeom prst="rect">
            <a:avLst/>
          </a:prstGeom>
          <a:noFill/>
        </p:spPr>
      </p:pic>
      <p:pic>
        <p:nvPicPr>
          <p:cNvPr id="1032" name="Picture 8" descr="Picture background"/>
          <p:cNvPicPr>
            <a:picLocks noChangeAspect="1" noChangeArrowheads="1"/>
          </p:cNvPicPr>
          <p:nvPr/>
        </p:nvPicPr>
        <p:blipFill>
          <a:blip r:embed="rId3"/>
          <a:srcRect l="70313" t="52803" b="14928"/>
          <a:stretch>
            <a:fillRect/>
          </a:stretch>
        </p:blipFill>
        <p:spPr bwMode="auto">
          <a:xfrm>
            <a:off x="5857884" y="3429000"/>
            <a:ext cx="2895552" cy="2357454"/>
          </a:xfrm>
          <a:prstGeom prst="rect">
            <a:avLst/>
          </a:prstGeom>
          <a:noFill/>
        </p:spPr>
      </p:pic>
      <p:sp>
        <p:nvSpPr>
          <p:cNvPr id="2" name="TextBox 1"/>
          <p:cNvSpPr txBox="1"/>
          <p:nvPr/>
        </p:nvSpPr>
        <p:spPr>
          <a:xfrm rot="18269997">
            <a:off x="1786767" y="2685211"/>
            <a:ext cx="6401279" cy="769441"/>
          </a:xfrm>
          <a:prstGeom prst="rect">
            <a:avLst/>
          </a:prstGeom>
          <a:solidFill>
            <a:schemeClr val="bg1"/>
          </a:solid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Спасибо за внимание!</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714356"/>
            <a:ext cx="8143932" cy="1754326"/>
          </a:xfrm>
          <a:prstGeom prst="rect">
            <a:avLst/>
          </a:prstGeom>
        </p:spPr>
        <p:txBody>
          <a:bodyPr wrap="square">
            <a:spAutoFit/>
          </a:bodyPr>
          <a:lstStyle/>
          <a:p>
            <a:endParaRPr lang="ru-RU" dirty="0"/>
          </a:p>
          <a:p>
            <a:pPr algn="just"/>
            <a:r>
              <a:rPr lang="ru-RU" dirty="0"/>
              <a:t>В России проектное обучение школьников зародилось одновременно с разработками американских педагогов. Изначально они оказались связанными с именем Петра Федоровича </a:t>
            </a:r>
            <a:r>
              <a:rPr lang="ru-RU" dirty="0" err="1"/>
              <a:t>Каптерева</a:t>
            </a:r>
            <a:r>
              <a:rPr lang="ru-RU" dirty="0"/>
              <a:t> – основоположника отечественной педагогической психологии, который являлся активным пропагандистом эвристического обучения. </a:t>
            </a:r>
          </a:p>
        </p:txBody>
      </p:sp>
      <p:pic>
        <p:nvPicPr>
          <p:cNvPr id="15362" name="Picture 2" descr="Picture background"/>
          <p:cNvPicPr>
            <a:picLocks noChangeAspect="1" noChangeArrowheads="1"/>
          </p:cNvPicPr>
          <p:nvPr/>
        </p:nvPicPr>
        <p:blipFill>
          <a:blip r:embed="rId2"/>
          <a:srcRect l="43359" t="46875" r="7422" b="6249"/>
          <a:stretch>
            <a:fillRect/>
          </a:stretch>
        </p:blipFill>
        <p:spPr bwMode="auto">
          <a:xfrm>
            <a:off x="5286380" y="3000372"/>
            <a:ext cx="3500462" cy="2500330"/>
          </a:xfrm>
          <a:prstGeom prst="rect">
            <a:avLst/>
          </a:prstGeom>
          <a:noFill/>
        </p:spPr>
      </p:pic>
      <p:sp>
        <p:nvSpPr>
          <p:cNvPr id="5" name="Прямоугольник 4"/>
          <p:cNvSpPr/>
          <p:nvPr/>
        </p:nvSpPr>
        <p:spPr>
          <a:xfrm>
            <a:off x="357158" y="2786058"/>
            <a:ext cx="4786314" cy="3416320"/>
          </a:xfrm>
          <a:prstGeom prst="rect">
            <a:avLst/>
          </a:prstGeom>
        </p:spPr>
        <p:txBody>
          <a:bodyPr wrap="square">
            <a:spAutoFit/>
          </a:bodyPr>
          <a:lstStyle/>
          <a:p>
            <a:pPr algn="just"/>
            <a:r>
              <a:rPr lang="ru-RU" dirty="0"/>
              <a:t>Проектное обучение в отечественной педагогике рассматривается в двух значениях: 1) образовательная технология, способная решить актуальные задачи обучения школьников (В.В. </a:t>
            </a:r>
            <a:r>
              <a:rPr lang="ru-RU" dirty="0" err="1"/>
              <a:t>Гузеев</a:t>
            </a:r>
            <a:r>
              <a:rPr lang="ru-RU" dirty="0"/>
              <a:t>, М.В. Кларин, Н.Ю. Пахомова, Г.К. </a:t>
            </a:r>
            <a:r>
              <a:rPr lang="ru-RU" dirty="0" err="1"/>
              <a:t>Селевко</a:t>
            </a:r>
            <a:r>
              <a:rPr lang="ru-RU" dirty="0"/>
              <a:t>, И.Д. </a:t>
            </a:r>
            <a:r>
              <a:rPr lang="ru-RU" dirty="0" err="1"/>
              <a:t>Чечель</a:t>
            </a:r>
            <a:r>
              <a:rPr lang="ru-RU" dirty="0"/>
              <a:t>, Т.И. Шамова и др.); </a:t>
            </a:r>
          </a:p>
          <a:p>
            <a:pPr algn="just"/>
            <a:r>
              <a:rPr lang="ru-RU" dirty="0"/>
              <a:t>2) метод познания, способ организации учебно-познавательной деятельности школьников (М.Б. Павлова, Е.С. </a:t>
            </a:r>
            <a:r>
              <a:rPr lang="ru-RU" dirty="0" err="1"/>
              <a:t>Полат</a:t>
            </a:r>
            <a:r>
              <a:rPr lang="ru-RU" dirty="0"/>
              <a:t>, И.А. Сасова, И.С. Сергеев, В.Д. Симоненко, Ю.Л. </a:t>
            </a:r>
            <a:r>
              <a:rPr lang="ru-RU" dirty="0" err="1"/>
              <a:t>Хотунцев</a:t>
            </a:r>
            <a:r>
              <a:rPr lang="ru-RU" dirty="0"/>
              <a:t> и др.).</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357166"/>
            <a:ext cx="8643998" cy="3693319"/>
          </a:xfrm>
          <a:prstGeom prst="rect">
            <a:avLst/>
          </a:prstGeom>
        </p:spPr>
        <p:txBody>
          <a:bodyPr wrap="square">
            <a:spAutoFit/>
          </a:bodyPr>
          <a:lstStyle/>
          <a:p>
            <a:pPr algn="just"/>
            <a:r>
              <a:rPr lang="ru-RU" dirty="0"/>
              <a:t>Непременным условием проектной деятельности является четкое представление о конечном материальном продукте деятельности. Результат проектной деятельности может выражаться в форме проектирования объектов и процессов, например лабораторной установки, наглядного пособия и т.п. Разработка проекта – это творческая деятельность, которая часто не связана с поиском истины. </a:t>
            </a:r>
          </a:p>
          <a:p>
            <a:endParaRPr lang="ru-RU" dirty="0"/>
          </a:p>
          <a:p>
            <a:pPr algn="just"/>
            <a:r>
              <a:rPr lang="ru-RU" dirty="0"/>
              <a:t>В отличие от проектирования, исследование – это обязательно творческий процесс, направленный на поиск истины (в идеале). Решение в процессе исследования какой-либо практической проблемы, творческой задачи – это, скорее, побочное явление. Исследовательская деятельность более гибкая, менее регламентированная. В ней заложены широкие возможности для импровизации. Таким образом, между</a:t>
            </a:r>
          </a:p>
          <a:p>
            <a:r>
              <a:rPr lang="ru-RU" dirty="0"/>
              <a:t>проектной и исследовательской деятельностью школьников имеются</a:t>
            </a:r>
          </a:p>
          <a:p>
            <a:r>
              <a:rPr lang="ru-RU" dirty="0"/>
              <a:t>существенные различия</a:t>
            </a:r>
          </a:p>
        </p:txBody>
      </p:sp>
      <p:pic>
        <p:nvPicPr>
          <p:cNvPr id="16386" name="Picture 2" descr="Picture background"/>
          <p:cNvPicPr>
            <a:picLocks noChangeAspect="1" noChangeArrowheads="1"/>
          </p:cNvPicPr>
          <p:nvPr/>
        </p:nvPicPr>
        <p:blipFill>
          <a:blip r:embed="rId2"/>
          <a:srcRect/>
          <a:stretch>
            <a:fillRect/>
          </a:stretch>
        </p:blipFill>
        <p:spPr bwMode="auto">
          <a:xfrm>
            <a:off x="1214414" y="4000504"/>
            <a:ext cx="6638375" cy="250033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214290"/>
            <a:ext cx="6286544" cy="2062103"/>
          </a:xfrm>
          <a:prstGeom prst="rect">
            <a:avLst/>
          </a:prstGeom>
        </p:spPr>
        <p:txBody>
          <a:bodyPr wrap="square">
            <a:spAutoFit/>
          </a:bodyPr>
          <a:lstStyle/>
          <a:p>
            <a:pPr algn="ctr">
              <a:defRPr/>
            </a:pPr>
            <a:r>
              <a:rPr lang="ru-RU" sz="32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Особенности  исследовательской деятельности </a:t>
            </a:r>
          </a:p>
          <a:p>
            <a:pPr algn="ctr">
              <a:defRPr/>
            </a:pPr>
            <a:r>
              <a:rPr lang="ru-RU" sz="3200" b="1" dirty="0">
                <a:ln w="18000">
                  <a:solidFill>
                    <a:schemeClr val="accent2">
                      <a:satMod val="140000"/>
                    </a:schemeClr>
                  </a:solidFill>
                  <a:prstDash val="solid"/>
                  <a:miter lim="800000"/>
                </a:ln>
                <a:solidFill>
                  <a:schemeClr val="accent2">
                    <a:lumMod val="50000"/>
                  </a:schemeClr>
                </a:solidFill>
                <a:effectLst>
                  <a:outerShdw blurRad="25500" dist="23000" dir="7020000" algn="tl">
                    <a:srgbClr val="000000">
                      <a:alpha val="50000"/>
                    </a:srgbClr>
                  </a:outerShdw>
                </a:effectLst>
              </a:rPr>
              <a:t>учащихся в сфере биологии и экологии</a:t>
            </a:r>
          </a:p>
        </p:txBody>
      </p:sp>
      <p:sp>
        <p:nvSpPr>
          <p:cNvPr id="3" name="Прямоугольник 2"/>
          <p:cNvSpPr/>
          <p:nvPr/>
        </p:nvSpPr>
        <p:spPr>
          <a:xfrm>
            <a:off x="357158" y="2428868"/>
            <a:ext cx="6000760" cy="3970318"/>
          </a:xfrm>
          <a:prstGeom prst="rect">
            <a:avLst/>
          </a:prstGeom>
        </p:spPr>
        <p:txBody>
          <a:bodyPr wrap="square">
            <a:spAutoFit/>
          </a:bodyPr>
          <a:lstStyle/>
          <a:p>
            <a:pPr marL="365760" indent="-283464">
              <a:buFont typeface="Wingdings 2"/>
              <a:buChar char=""/>
              <a:defRPr/>
            </a:pPr>
            <a:r>
              <a:rPr lang="ru-RU" b="1" dirty="0">
                <a:latin typeface="Times New Roman" pitchFamily="18" charset="0"/>
                <a:cs typeface="Times New Roman" pitchFamily="18" charset="0"/>
              </a:rPr>
              <a:t>Основной целью проекта является направленное приобретение учащимися опыта организации собственной исследовательской деятельности.</a:t>
            </a:r>
          </a:p>
          <a:p>
            <a:pPr marL="365760" indent="-283464">
              <a:buFont typeface="Wingdings 2"/>
              <a:buChar char=""/>
              <a:defRPr/>
            </a:pPr>
            <a:endParaRPr lang="ru-RU" b="1" dirty="0">
              <a:latin typeface="Times New Roman" pitchFamily="18" charset="0"/>
              <a:cs typeface="Times New Roman" pitchFamily="18" charset="0"/>
            </a:endParaRPr>
          </a:p>
          <a:p>
            <a:pPr marL="365760" indent="-283464">
              <a:buFont typeface="Wingdings 2"/>
              <a:buChar char=""/>
              <a:defRPr/>
            </a:pPr>
            <a:r>
              <a:rPr lang="ru-RU" b="1" dirty="0">
                <a:latin typeface="Times New Roman" pitchFamily="18" charset="0"/>
                <a:cs typeface="Times New Roman" pitchFamily="18" charset="0"/>
              </a:rPr>
              <a:t>Обязательным участником исследовательской деятельности учащегося является педагог, которому принадлежит организующая и руководящая роль по организации проектной деятельности.</a:t>
            </a:r>
          </a:p>
          <a:p>
            <a:pPr marL="365760" indent="-283464">
              <a:buFont typeface="Wingdings 2"/>
              <a:buChar char=""/>
              <a:defRPr/>
            </a:pPr>
            <a:endParaRPr lang="ru-RU" b="1" dirty="0">
              <a:latin typeface="Times New Roman" pitchFamily="18" charset="0"/>
              <a:cs typeface="Times New Roman" pitchFamily="18" charset="0"/>
            </a:endParaRPr>
          </a:p>
          <a:p>
            <a:pPr marL="365760" indent="-283464">
              <a:buFont typeface="Wingdings 2"/>
              <a:buChar char=""/>
              <a:defRPr/>
            </a:pPr>
            <a:r>
              <a:rPr lang="ru-RU" b="1" dirty="0">
                <a:latin typeface="Times New Roman" pitchFamily="18" charset="0"/>
                <a:cs typeface="Times New Roman" pitchFamily="18" charset="0"/>
              </a:rPr>
              <a:t>Исследовательская биологическая и экологическая деятельность носит выраженную социальную направленность, особенно если разработаны рекомендации, ведущие, например, к конкретному улучшению экологической обстановки.</a:t>
            </a:r>
          </a:p>
        </p:txBody>
      </p:sp>
      <p:pic>
        <p:nvPicPr>
          <p:cNvPr id="17410" name="Picture 2" descr="https://sun9-11.userapi.com/impg/pi6dJHgR2EG9_pSx2ZYS2eeBvl9xjUxn59LyMA/ixXLqS5K3fM.jpg?size=1620x2160&amp;quality=95&amp;sign=6b73ba87627a699bc1dbd3fe1c34876f&amp;type=album"/>
          <p:cNvPicPr>
            <a:picLocks noChangeAspect="1" noChangeArrowheads="1"/>
          </p:cNvPicPr>
          <p:nvPr/>
        </p:nvPicPr>
        <p:blipFill>
          <a:blip r:embed="rId2" cstate="print"/>
          <a:srcRect/>
          <a:stretch>
            <a:fillRect/>
          </a:stretch>
        </p:blipFill>
        <p:spPr bwMode="auto">
          <a:xfrm>
            <a:off x="6572264" y="3357562"/>
            <a:ext cx="2250297" cy="3000396"/>
          </a:xfrm>
          <a:prstGeom prst="rect">
            <a:avLst/>
          </a:prstGeom>
          <a:noFill/>
        </p:spPr>
      </p:pic>
      <p:pic>
        <p:nvPicPr>
          <p:cNvPr id="17412" name="Picture 4" descr="https://sun9-30.userapi.com/impg/8uVxLG2RuUZaw_Gff6qWkWATz1TNKRpbt1PZZg/6OEtAzA5Rtk.jpg?size=1620x2160&amp;quality=95&amp;sign=91306376393488e3fedcaacf774a31ae&amp;type=album"/>
          <p:cNvPicPr>
            <a:picLocks noChangeAspect="1" noChangeArrowheads="1"/>
          </p:cNvPicPr>
          <p:nvPr/>
        </p:nvPicPr>
        <p:blipFill>
          <a:blip r:embed="rId3" cstate="print"/>
          <a:srcRect/>
          <a:stretch>
            <a:fillRect/>
          </a:stretch>
        </p:blipFill>
        <p:spPr bwMode="auto">
          <a:xfrm>
            <a:off x="6572264" y="264147"/>
            <a:ext cx="2214578" cy="295277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0001" y="1486400"/>
            <a:ext cx="8501122" cy="5214974"/>
          </a:xfrm>
          <a:prstGeom prst="rect">
            <a:avLst/>
          </a:prstGeom>
        </p:spPr>
        <p:txBody>
          <a:bodyPr/>
          <a:lstStyle/>
          <a:p>
            <a:pPr marL="342900" lvl="0" indent="-342900">
              <a:lnSpc>
                <a:spcPct val="80000"/>
              </a:lnSpc>
              <a:spcBef>
                <a:spcPct val="20000"/>
              </a:spcBef>
              <a:buFont typeface="Wingdings" pitchFamily="2" charset="2"/>
              <a:buChar char="ü"/>
            </a:pPr>
            <a:r>
              <a:rPr lang="ru-RU" sz="2400" b="1" dirty="0">
                <a:latin typeface="Times New Roman" pitchFamily="18" charset="0"/>
                <a:cs typeface="Times New Roman" pitchFamily="18" charset="0"/>
              </a:rPr>
              <a:t>Привлечение исполнителей.</a:t>
            </a:r>
          </a:p>
          <a:p>
            <a:pPr>
              <a:buFont typeface="Wingdings" pitchFamily="2" charset="2"/>
              <a:buChar char="ü"/>
            </a:pPr>
            <a:r>
              <a:rPr lang="ru-RU" sz="2400" b="1" dirty="0">
                <a:latin typeface="Times New Roman" pitchFamily="18" charset="0"/>
                <a:cs typeface="Times New Roman" pitchFamily="18" charset="0"/>
              </a:rPr>
              <a:t>Постановка проблемы, определение путей ее решения, выбор объекта, формулировка гипотезы и темы исследования. </a:t>
            </a:r>
          </a:p>
          <a:p>
            <a:pPr marL="457200" marR="0" lvl="0" indent="-457200" algn="l" defTabSz="914400" rtl="0" eaLnBrk="1" fontAlgn="auto" latinLnBrk="0" hangingPunct="1">
              <a:lnSpc>
                <a:spcPct val="8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Подготовительный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(литература, методика).</a:t>
            </a:r>
            <a:endPar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Экспериментальный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(опыт, описание).</a:t>
            </a: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Камеральный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(обработка данных).</a:t>
            </a: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Аналитический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(выявление причинно-следственных связей).</a:t>
            </a: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Подведение итогов</a:t>
            </a:r>
            <a:endPar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r>
              <a:rPr kumimoji="0" lang="ru-RU" sz="24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Практический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(участие на конференциях, конкурсах,</a:t>
            </a:r>
            <a:r>
              <a:rPr kumimoji="0" lang="en-US"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 </a:t>
            </a:r>
            <a:r>
              <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олимпиадах).</a:t>
            </a:r>
          </a:p>
          <a:p>
            <a:pPr marL="457200" indent="-457200">
              <a:lnSpc>
                <a:spcPct val="90000"/>
              </a:lnSpc>
              <a:spcBef>
                <a:spcPct val="20000"/>
              </a:spcBef>
              <a:buFont typeface="Wingdings" pitchFamily="2" charset="2"/>
              <a:buChar char="ü"/>
            </a:pPr>
            <a:r>
              <a:rPr lang="ru-RU" sz="2400" b="1" dirty="0">
                <a:latin typeface="Times New Roman" pitchFamily="18" charset="0"/>
                <a:cs typeface="Times New Roman" pitchFamily="18" charset="0"/>
              </a:rPr>
              <a:t>Последействие.</a:t>
            </a:r>
          </a:p>
          <a:p>
            <a:pPr marL="457200" marR="0" lvl="0" indent="-457200" algn="l" defTabSz="914400" rtl="0" eaLnBrk="1" fontAlgn="auto" latinLnBrk="0" hangingPunct="1">
              <a:lnSpc>
                <a:spcPct val="90000"/>
              </a:lnSpc>
              <a:spcBef>
                <a:spcPct val="20000"/>
              </a:spcBef>
              <a:spcAft>
                <a:spcPts val="0"/>
              </a:spcAft>
              <a:buClrTx/>
              <a:buSzTx/>
              <a:buFont typeface="Wingdings" pitchFamily="2" charset="2"/>
              <a:buChar char="ü"/>
              <a:tabLst/>
              <a:defRPr/>
            </a:pPr>
            <a:endParaRPr kumimoji="0" lang="ru-RU"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Прямоугольник 2"/>
          <p:cNvSpPr/>
          <p:nvPr/>
        </p:nvSpPr>
        <p:spPr>
          <a:xfrm>
            <a:off x="142844" y="142852"/>
            <a:ext cx="8715436"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ru-RU" sz="3600" b="1" dirty="0">
                <a:ln w="12700">
                  <a:solidFill>
                    <a:schemeClr val="tx2">
                      <a:satMod val="155000"/>
                    </a:schemeClr>
                  </a:solidFill>
                  <a:prstDash val="solid"/>
                </a:ln>
                <a:solidFill>
                  <a:schemeClr val="tx2">
                    <a:lumMod val="75000"/>
                  </a:schemeClr>
                </a:solidFill>
                <a:effectLst>
                  <a:outerShdw blurRad="41275" dist="20320" dir="1800000" algn="tl" rotWithShape="0">
                    <a:srgbClr val="000000">
                      <a:alpha val="40000"/>
                    </a:srgbClr>
                  </a:outerShdw>
                </a:effectLst>
              </a:rPr>
              <a:t>Основные этапы научно-исследовательской   деятельности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43042" y="0"/>
            <a:ext cx="5359031" cy="486287"/>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marL="342900" lvl="0" indent="-342900">
              <a:lnSpc>
                <a:spcPct val="80000"/>
              </a:lnSpc>
              <a:spcBef>
                <a:spcPct val="20000"/>
              </a:spcBef>
            </a:pPr>
            <a:r>
              <a:rPr lang="ru-RU" sz="3200" b="1" dirty="0">
                <a:ln w="12700">
                  <a:solidFill>
                    <a:schemeClr val="tx2">
                      <a:satMod val="155000"/>
                    </a:schemeClr>
                  </a:solidFill>
                  <a:prstDash val="solid"/>
                </a:ln>
                <a:solidFill>
                  <a:schemeClr val="tx2">
                    <a:lumMod val="7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Привлечение исполнителей</a:t>
            </a:r>
          </a:p>
        </p:txBody>
      </p:sp>
      <p:sp>
        <p:nvSpPr>
          <p:cNvPr id="3" name="Прямоугольник 2"/>
          <p:cNvSpPr/>
          <p:nvPr/>
        </p:nvSpPr>
        <p:spPr>
          <a:xfrm>
            <a:off x="357158" y="1142984"/>
            <a:ext cx="6072230" cy="5016758"/>
          </a:xfrm>
          <a:prstGeom prst="rect">
            <a:avLst/>
          </a:prstGeom>
        </p:spPr>
        <p:txBody>
          <a:bodyPr wrap="square">
            <a:spAutoFit/>
          </a:bodyPr>
          <a:lstStyle/>
          <a:p>
            <a:pPr algn="just"/>
            <a:r>
              <a:rPr lang="ru-RU" sz="1600" b="1" dirty="0"/>
              <a:t>Так, важные для исследовательской деятельности свойства интеллекта проявляют в следующих диагностируемых показателях:</a:t>
            </a:r>
          </a:p>
          <a:p>
            <a:pPr algn="just"/>
            <a:r>
              <a:rPr lang="ru-RU" sz="1600" dirty="0"/>
              <a:t>• любопытстве, т.е. в стремлении разносторонне познавать мир;</a:t>
            </a:r>
          </a:p>
          <a:p>
            <a:pPr algn="just"/>
            <a:r>
              <a:rPr lang="ru-RU" sz="1600" dirty="0"/>
              <a:t>• глубине ума, т.е. в способности отделять главное в исследовательской  деятельности от второстепенного, необходимое от случайного;</a:t>
            </a:r>
          </a:p>
          <a:p>
            <a:pPr algn="just"/>
            <a:r>
              <a:rPr lang="ru-RU" sz="1600" dirty="0"/>
              <a:t>• подвижности мышления, т.е. в способности исследовать объекты в новых связях и отношениях, преодолевать шаблонность мышления;</a:t>
            </a:r>
          </a:p>
          <a:p>
            <a:pPr algn="just"/>
            <a:r>
              <a:rPr lang="ru-RU" sz="1600" dirty="0"/>
              <a:t>• логичности мышления, т.е. последовательности в рассуждениях;</a:t>
            </a:r>
          </a:p>
          <a:p>
            <a:pPr algn="just"/>
            <a:r>
              <a:rPr lang="ru-RU" sz="1600" dirty="0"/>
              <a:t>• доказательности, т.е. умении использовать в нужный момент такие факты, которые убеждают в правильности суждений и выводов;</a:t>
            </a:r>
          </a:p>
          <a:p>
            <a:pPr algn="just"/>
            <a:r>
              <a:rPr lang="ru-RU" sz="1600" dirty="0"/>
              <a:t>• широте мышления, т.е. в способности охватить исследуемый вопрос в целом, видеть </a:t>
            </a:r>
            <a:r>
              <a:rPr lang="ru-RU" sz="1600" dirty="0" err="1"/>
              <a:t>многовариантность</a:t>
            </a:r>
            <a:r>
              <a:rPr lang="ru-RU" sz="1600" dirty="0"/>
              <a:t> решения проблемы;</a:t>
            </a:r>
          </a:p>
          <a:p>
            <a:pPr algn="just"/>
            <a:r>
              <a:rPr lang="ru-RU" sz="1600" dirty="0"/>
              <a:t>• критичности мышления, т.е. в умении строго оценивать результаты мыслительной деятельности, подвергать их объективной оценке, отказываться от начатых действий, если они противоречат задаче.</a:t>
            </a:r>
          </a:p>
        </p:txBody>
      </p:sp>
      <p:sp>
        <p:nvSpPr>
          <p:cNvPr id="18434" name="AutoShape 2" descr="blob:https://webk.telegram.org/d8d79026-456e-43b0-9edb-981e4b34911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35" name="Picture 3"/>
          <p:cNvPicPr>
            <a:picLocks noChangeAspect="1" noChangeArrowheads="1"/>
          </p:cNvPicPr>
          <p:nvPr/>
        </p:nvPicPr>
        <p:blipFill>
          <a:blip r:embed="rId2" cstate="print"/>
          <a:srcRect/>
          <a:stretch>
            <a:fillRect/>
          </a:stretch>
        </p:blipFill>
        <p:spPr bwMode="auto">
          <a:xfrm>
            <a:off x="6500826" y="642918"/>
            <a:ext cx="2214578" cy="2952770"/>
          </a:xfrm>
          <a:prstGeom prst="rect">
            <a:avLst/>
          </a:prstGeom>
          <a:noFill/>
          <a:ln w="9525">
            <a:noFill/>
            <a:miter lim="800000"/>
            <a:headEnd/>
            <a:tailEnd/>
          </a:ln>
          <a:effectLst/>
        </p:spPr>
      </p:pic>
      <p:sp>
        <p:nvSpPr>
          <p:cNvPr id="18437" name="AutoShape 5" descr="blob:https://webk.telegram.org/972eed5f-80e0-448e-bd11-12923e36e1b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440" name="Picture 8" descr="https://sun9-16.userapi.com/impg/So6oYwpZV1B3NGGhSXHIeMW51BGuSskLokm8iA/nBIbcVeLzbA.jpg?size=1620x2160&amp;quality=95&amp;sign=5a63ec7723c7c36c3827b5efe49113b8&amp;type=album"/>
          <p:cNvPicPr>
            <a:picLocks noChangeAspect="1" noChangeArrowheads="1"/>
          </p:cNvPicPr>
          <p:nvPr/>
        </p:nvPicPr>
        <p:blipFill>
          <a:blip r:embed="rId3" cstate="print"/>
          <a:srcRect/>
          <a:stretch>
            <a:fillRect/>
          </a:stretch>
        </p:blipFill>
        <p:spPr bwMode="auto">
          <a:xfrm>
            <a:off x="6500826" y="3714752"/>
            <a:ext cx="2143140" cy="28575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0"/>
            <a:ext cx="8429684" cy="707886"/>
          </a:xfrm>
          <a:prstGeom prst="rect">
            <a:avLst/>
          </a:prstGeom>
        </p:spPr>
        <p:txBody>
          <a:bodyPr wrap="square">
            <a:spAutoFit/>
          </a:bodyPr>
          <a:lstStyle/>
          <a:p>
            <a:r>
              <a:rPr lang="ru-RU" sz="2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Постановка проблемы, определение путей ее решения, выбор объекта, формулировка гипотезы и темы исследования</a:t>
            </a: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1506" name="AutoShape 2" descr="blob:https://webk.telegram.org/908e251a-9595-48a9-8f9c-4f6897964b0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07" name="Picture 3"/>
          <p:cNvPicPr>
            <a:picLocks noChangeAspect="1" noChangeArrowheads="1"/>
          </p:cNvPicPr>
          <p:nvPr/>
        </p:nvPicPr>
        <p:blipFill>
          <a:blip r:embed="rId2" cstate="print"/>
          <a:srcRect/>
          <a:stretch>
            <a:fillRect/>
          </a:stretch>
        </p:blipFill>
        <p:spPr bwMode="auto">
          <a:xfrm>
            <a:off x="500034" y="785794"/>
            <a:ext cx="3571900" cy="2643206"/>
          </a:xfrm>
          <a:prstGeom prst="rect">
            <a:avLst/>
          </a:prstGeom>
          <a:noFill/>
          <a:ln w="9525">
            <a:noFill/>
            <a:miter lim="800000"/>
            <a:headEnd/>
            <a:tailEnd/>
          </a:ln>
          <a:effectLst/>
        </p:spPr>
      </p:pic>
      <p:sp>
        <p:nvSpPr>
          <p:cNvPr id="21510" name="AutoShape 6" descr="blob:https://webk.telegram.org/a0ebfa9e-f5f5-41de-9ca5-ea817087498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1511" name="Picture 7"/>
          <p:cNvPicPr>
            <a:picLocks noChangeAspect="1" noChangeArrowheads="1"/>
          </p:cNvPicPr>
          <p:nvPr/>
        </p:nvPicPr>
        <p:blipFill>
          <a:blip r:embed="rId3" cstate="print"/>
          <a:srcRect/>
          <a:stretch>
            <a:fillRect/>
          </a:stretch>
        </p:blipFill>
        <p:spPr bwMode="auto">
          <a:xfrm>
            <a:off x="5286380" y="3714752"/>
            <a:ext cx="3571900" cy="2625347"/>
          </a:xfrm>
          <a:prstGeom prst="rect">
            <a:avLst/>
          </a:prstGeom>
          <a:noFill/>
          <a:ln w="9525">
            <a:noFill/>
            <a:miter lim="800000"/>
            <a:headEnd/>
            <a:tailEnd/>
          </a:ln>
          <a:effectLst/>
        </p:spPr>
      </p:pic>
      <p:sp>
        <p:nvSpPr>
          <p:cNvPr id="10" name="Прямоугольник 9"/>
          <p:cNvSpPr/>
          <p:nvPr/>
        </p:nvSpPr>
        <p:spPr>
          <a:xfrm>
            <a:off x="4214778" y="714356"/>
            <a:ext cx="4929222" cy="2554545"/>
          </a:xfrm>
          <a:prstGeom prst="rect">
            <a:avLst/>
          </a:prstGeom>
        </p:spPr>
        <p:txBody>
          <a:bodyPr wrap="square">
            <a:spAutoFit/>
          </a:bodyPr>
          <a:lstStyle/>
          <a:p>
            <a:pPr algn="just"/>
            <a:r>
              <a:rPr lang="ru-RU" sz="1600" dirty="0"/>
              <a:t>Древнегреческое слово «</a:t>
            </a:r>
            <a:r>
              <a:rPr lang="ru-RU" sz="1600" dirty="0" err="1"/>
              <a:t>problem</a:t>
            </a:r>
            <a:r>
              <a:rPr lang="ru-RU" sz="1600" dirty="0"/>
              <a:t>» переводится как задача, «преграда», «трудность». Проблема, а следовательно тема, определяет стратегию и цель исследования, направление научного поиска. Актуальность (от латинского «</a:t>
            </a:r>
            <a:r>
              <a:rPr lang="ru-RU" sz="1600" dirty="0" err="1"/>
              <a:t>actualis</a:t>
            </a:r>
            <a:r>
              <a:rPr lang="ru-RU" sz="1600" dirty="0"/>
              <a:t>» – фактически существующий, настоящий, современный, важный, значительный для настоящего времени) это соответствие запросами времени, возможность применения изучаемых идей и положений к окружающей действительности. </a:t>
            </a:r>
          </a:p>
        </p:txBody>
      </p:sp>
      <p:sp>
        <p:nvSpPr>
          <p:cNvPr id="11" name="Прямоугольник 10"/>
          <p:cNvSpPr/>
          <p:nvPr/>
        </p:nvSpPr>
        <p:spPr>
          <a:xfrm>
            <a:off x="0" y="3643314"/>
            <a:ext cx="5286380" cy="3046988"/>
          </a:xfrm>
          <a:prstGeom prst="rect">
            <a:avLst/>
          </a:prstGeom>
        </p:spPr>
        <p:txBody>
          <a:bodyPr wrap="square">
            <a:spAutoFit/>
          </a:bodyPr>
          <a:lstStyle/>
          <a:p>
            <a:pPr algn="just"/>
            <a:r>
              <a:rPr lang="ru-RU" sz="1600" dirty="0"/>
              <a:t>От правильно сформулированной темы во многом зависит успех всей работы. </a:t>
            </a:r>
          </a:p>
          <a:p>
            <a:pPr algn="just"/>
            <a:r>
              <a:rPr lang="ru-RU" sz="1600" dirty="0"/>
              <a:t>Тема должна быть реализуема в имеющихся условиях. Это значит, что по выбранной теме, должны быть доступны оборудование и литература. Исследование должно содержать элементы новизны, быть ориентировано на поисковое творчество, углубленное изучение рассматриваемого вопроса.  Формулируя тему, следует придерживаться правила: чем она уже, тем больше слов содержится в формулировке темы. Малое количество слов свидетельствует о ее расплывчатости, отсутствии конкретности в содержании работы</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2729</Words>
  <Application>Microsoft Office PowerPoint</Application>
  <PresentationFormat>Экран (4:3)</PresentationFormat>
  <Paragraphs>157</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Times New Roman</vt:lpstr>
      <vt:lpstr>Wingdings</vt:lpstr>
      <vt:lpstr>Wingdings 2</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Влияние моющих средств на диатомовые водоросли Чёрного моря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Лиза</dc:creator>
  <cp:lastModifiedBy>Подунай</cp:lastModifiedBy>
  <cp:revision>22</cp:revision>
  <dcterms:created xsi:type="dcterms:W3CDTF">2021-09-30T13:47:22Z</dcterms:created>
  <dcterms:modified xsi:type="dcterms:W3CDTF">2025-06-30T20:50:48Z</dcterms:modified>
</cp:coreProperties>
</file>