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83" r:id="rId2"/>
    <p:sldId id="292" r:id="rId3"/>
    <p:sldId id="284" r:id="rId4"/>
    <p:sldId id="286" r:id="rId5"/>
    <p:sldId id="287" r:id="rId6"/>
    <p:sldId id="293" r:id="rId7"/>
    <p:sldId id="289" r:id="rId8"/>
    <p:sldId id="290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892"/>
    <a:srgbClr val="747E8A"/>
    <a:srgbClr val="B1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5857" autoAdjust="0"/>
  </p:normalViewPr>
  <p:slideViewPr>
    <p:cSldViewPr snapToGrid="0">
      <p:cViewPr varScale="1">
        <p:scale>
          <a:sx n="110" d="100"/>
          <a:sy n="110" d="100"/>
        </p:scale>
        <p:origin x="80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2348D25A-FCE7-4C21-BCC5-B923F8258C5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B55D3A1A-3953-475F-B598-CF1D26FF2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5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9F8A7-2FFC-44E1-963D-0A31449591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6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3A1A-3953-475F-B598-CF1D26FF26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1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3A1A-3953-475F-B598-CF1D26FF26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6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3A1A-3953-475F-B598-CF1D26FF26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3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3A1A-3953-475F-B598-CF1D26FF26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7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9F8A7-2FFC-44E1-963D-0A31449591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8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254125" y="574675"/>
            <a:ext cx="733425" cy="461963"/>
            <a:chOff x="790" y="446"/>
            <a:chExt cx="462" cy="2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878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8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131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defRPr sz="5400" b="1" spc="-150">
                <a:solidFill>
                  <a:srgbClr val="1E3642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54072" y="58981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Geometria" panose="020B0503020204020204" pitchFamily="34" charset="-52"/>
                <a:ea typeface="Verdana" panose="020B0604030504040204" pitchFamily="34" charset="0"/>
              </a:rPr>
              <a:t>РНКБ Банк (ПАО)</a:t>
            </a:r>
          </a:p>
          <a:p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6191" y="77352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ru-RU" dirty="0" smtClean="0"/>
              <a:t>Дата</a:t>
            </a:r>
          </a:p>
          <a:p>
            <a:pPr lvl="0"/>
            <a:r>
              <a:rPr lang="ru-RU" dirty="0" smtClean="0"/>
              <a:t>Версия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406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, Грфик,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92875" y="637159"/>
            <a:ext cx="7861537" cy="675376"/>
          </a:xfrm>
          <a:prstGeom prst="rect">
            <a:avLst/>
          </a:prstGeom>
        </p:spPr>
        <p:txBody>
          <a:bodyPr/>
          <a:lstStyle>
            <a:lvl1pPr>
              <a:defRPr b="1" spc="-150">
                <a:solidFill>
                  <a:srgbClr val="1E364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0"/>
          </p:nvPr>
        </p:nvSpPr>
        <p:spPr>
          <a:xfrm>
            <a:off x="1379538" y="1773238"/>
            <a:ext cx="9432925" cy="43195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60679" y="6468889"/>
            <a:ext cx="11616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rgbClr val="1E3642"/>
                </a:solidFill>
              </a:rPr>
              <a:t>РНКБ Банк </a:t>
            </a:r>
            <a:r>
              <a:rPr lang="en-US" sz="500" dirty="0" smtClean="0">
                <a:solidFill>
                  <a:srgbClr val="1E3642"/>
                </a:solidFill>
              </a:rPr>
              <a:t>(</a:t>
            </a:r>
            <a:r>
              <a:rPr lang="ru-RU" sz="500" dirty="0" smtClean="0">
                <a:solidFill>
                  <a:srgbClr val="1E3642"/>
                </a:solidFill>
              </a:rPr>
              <a:t>ПАО</a:t>
            </a:r>
            <a:r>
              <a:rPr lang="en-US" sz="500" dirty="0" smtClean="0">
                <a:solidFill>
                  <a:srgbClr val="1E3642"/>
                </a:solidFill>
              </a:rPr>
              <a:t>)</a:t>
            </a:r>
            <a:r>
              <a:rPr lang="ru-RU" sz="500" dirty="0" smtClean="0">
                <a:solidFill>
                  <a:srgbClr val="1E3642"/>
                </a:solidFill>
              </a:rPr>
              <a:t> 202</a:t>
            </a:r>
            <a:r>
              <a:rPr lang="en-US" sz="500" dirty="0" smtClean="0">
                <a:solidFill>
                  <a:srgbClr val="1E3642"/>
                </a:solidFill>
              </a:rPr>
              <a:t>3</a:t>
            </a:r>
            <a:endParaRPr lang="ru-RU" sz="500" dirty="0">
              <a:solidFill>
                <a:srgbClr val="1E3642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254125" y="793750"/>
            <a:ext cx="733425" cy="461963"/>
            <a:chOff x="790" y="446"/>
            <a:chExt cx="462" cy="29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90" y="446"/>
              <a:ext cx="4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90" y="610"/>
              <a:ext cx="462" cy="127"/>
            </a:xfrm>
            <a:custGeom>
              <a:avLst/>
              <a:gdLst>
                <a:gd name="T0" fmla="*/ 422 w 462"/>
                <a:gd name="T1" fmla="*/ 127 h 127"/>
                <a:gd name="T2" fmla="*/ 0 w 462"/>
                <a:gd name="T3" fmla="*/ 127 h 127"/>
                <a:gd name="T4" fmla="*/ 38 w 462"/>
                <a:gd name="T5" fmla="*/ 0 h 127"/>
                <a:gd name="T6" fmla="*/ 462 w 462"/>
                <a:gd name="T7" fmla="*/ 0 h 127"/>
                <a:gd name="T8" fmla="*/ 422 w 462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7">
                  <a:moveTo>
                    <a:pt x="422" y="127"/>
                  </a:moveTo>
                  <a:lnTo>
                    <a:pt x="0" y="127"/>
                  </a:lnTo>
                  <a:lnTo>
                    <a:pt x="38" y="0"/>
                  </a:lnTo>
                  <a:lnTo>
                    <a:pt x="462" y="0"/>
                  </a:lnTo>
                  <a:lnTo>
                    <a:pt x="422" y="127"/>
                  </a:lnTo>
                  <a:close/>
                </a:path>
              </a:pathLst>
            </a:custGeom>
            <a:solidFill>
              <a:srgbClr val="00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71" y="483"/>
              <a:ext cx="87" cy="79"/>
            </a:xfrm>
            <a:custGeom>
              <a:avLst/>
              <a:gdLst>
                <a:gd name="T0" fmla="*/ 0 w 87"/>
                <a:gd name="T1" fmla="*/ 79 h 79"/>
                <a:gd name="T2" fmla="*/ 0 w 87"/>
                <a:gd name="T3" fmla="*/ 0 h 79"/>
                <a:gd name="T4" fmla="*/ 35 w 87"/>
                <a:gd name="T5" fmla="*/ 0 h 79"/>
                <a:gd name="T6" fmla="*/ 35 w 87"/>
                <a:gd name="T7" fmla="*/ 27 h 79"/>
                <a:gd name="T8" fmla="*/ 52 w 87"/>
                <a:gd name="T9" fmla="*/ 27 h 79"/>
                <a:gd name="T10" fmla="*/ 52 w 87"/>
                <a:gd name="T11" fmla="*/ 0 h 79"/>
                <a:gd name="T12" fmla="*/ 87 w 87"/>
                <a:gd name="T13" fmla="*/ 0 h 79"/>
                <a:gd name="T14" fmla="*/ 87 w 87"/>
                <a:gd name="T15" fmla="*/ 79 h 79"/>
                <a:gd name="T16" fmla="*/ 52 w 87"/>
                <a:gd name="T17" fmla="*/ 79 h 79"/>
                <a:gd name="T18" fmla="*/ 52 w 87"/>
                <a:gd name="T19" fmla="*/ 53 h 79"/>
                <a:gd name="T20" fmla="*/ 35 w 87"/>
                <a:gd name="T21" fmla="*/ 53 h 79"/>
                <a:gd name="T22" fmla="*/ 35 w 87"/>
                <a:gd name="T23" fmla="*/ 79 h 79"/>
                <a:gd name="T24" fmla="*/ 0 w 8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0" y="7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27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87" y="0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72" y="483"/>
              <a:ext cx="88" cy="79"/>
            </a:xfrm>
            <a:custGeom>
              <a:avLst/>
              <a:gdLst>
                <a:gd name="T0" fmla="*/ 71 w 88"/>
                <a:gd name="T1" fmla="*/ 35 h 79"/>
                <a:gd name="T2" fmla="*/ 85 w 88"/>
                <a:gd name="T3" fmla="*/ 0 h 79"/>
                <a:gd name="T4" fmla="*/ 52 w 88"/>
                <a:gd name="T5" fmla="*/ 0 h 79"/>
                <a:gd name="T6" fmla="*/ 41 w 88"/>
                <a:gd name="T7" fmla="*/ 27 h 79"/>
                <a:gd name="T8" fmla="*/ 35 w 88"/>
                <a:gd name="T9" fmla="*/ 27 h 79"/>
                <a:gd name="T10" fmla="*/ 35 w 88"/>
                <a:gd name="T11" fmla="*/ 0 h 79"/>
                <a:gd name="T12" fmla="*/ 0 w 88"/>
                <a:gd name="T13" fmla="*/ 0 h 79"/>
                <a:gd name="T14" fmla="*/ 0 w 88"/>
                <a:gd name="T15" fmla="*/ 79 h 79"/>
                <a:gd name="T16" fmla="*/ 35 w 88"/>
                <a:gd name="T17" fmla="*/ 79 h 79"/>
                <a:gd name="T18" fmla="*/ 35 w 88"/>
                <a:gd name="T19" fmla="*/ 53 h 79"/>
                <a:gd name="T20" fmla="*/ 42 w 88"/>
                <a:gd name="T21" fmla="*/ 53 h 79"/>
                <a:gd name="T22" fmla="*/ 53 w 88"/>
                <a:gd name="T23" fmla="*/ 79 h 79"/>
                <a:gd name="T24" fmla="*/ 88 w 88"/>
                <a:gd name="T25" fmla="*/ 79 h 79"/>
                <a:gd name="T26" fmla="*/ 71 w 88"/>
                <a:gd name="T2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71" y="35"/>
                  </a:moveTo>
                  <a:lnTo>
                    <a:pt x="85" y="0"/>
                  </a:lnTo>
                  <a:lnTo>
                    <a:pt x="52" y="0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35" y="53"/>
                  </a:lnTo>
                  <a:lnTo>
                    <a:pt x="42" y="53"/>
                  </a:lnTo>
                  <a:lnTo>
                    <a:pt x="53" y="79"/>
                  </a:lnTo>
                  <a:lnTo>
                    <a:pt x="88" y="79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63" y="446"/>
              <a:ext cx="89" cy="119"/>
            </a:xfrm>
            <a:custGeom>
              <a:avLst/>
              <a:gdLst>
                <a:gd name="T0" fmla="*/ 37 w 58"/>
                <a:gd name="T1" fmla="*/ 30 h 78"/>
                <a:gd name="T2" fmla="*/ 22 w 58"/>
                <a:gd name="T3" fmla="*/ 36 h 78"/>
                <a:gd name="T4" fmla="*/ 30 w 58"/>
                <a:gd name="T5" fmla="*/ 25 h 78"/>
                <a:gd name="T6" fmla="*/ 53 w 58"/>
                <a:gd name="T7" fmla="*/ 19 h 78"/>
                <a:gd name="T8" fmla="*/ 53 w 58"/>
                <a:gd name="T9" fmla="*/ 0 h 78"/>
                <a:gd name="T10" fmla="*/ 37 w 58"/>
                <a:gd name="T11" fmla="*/ 3 h 78"/>
                <a:gd name="T12" fmla="*/ 16 w 58"/>
                <a:gd name="T13" fmla="*/ 11 h 78"/>
                <a:gd name="T14" fmla="*/ 0 w 58"/>
                <a:gd name="T15" fmla="*/ 45 h 78"/>
                <a:gd name="T16" fmla="*/ 30 w 58"/>
                <a:gd name="T17" fmla="*/ 78 h 78"/>
                <a:gd name="T18" fmla="*/ 58 w 58"/>
                <a:gd name="T19" fmla="*/ 54 h 78"/>
                <a:gd name="T20" fmla="*/ 37 w 58"/>
                <a:gd name="T21" fmla="*/ 30 h 78"/>
                <a:gd name="T22" fmla="*/ 29 w 58"/>
                <a:gd name="T23" fmla="*/ 60 h 78"/>
                <a:gd name="T24" fmla="*/ 22 w 58"/>
                <a:gd name="T25" fmla="*/ 53 h 78"/>
                <a:gd name="T26" fmla="*/ 29 w 58"/>
                <a:gd name="T27" fmla="*/ 45 h 78"/>
                <a:gd name="T28" fmla="*/ 35 w 58"/>
                <a:gd name="T29" fmla="*/ 53 h 78"/>
                <a:gd name="T30" fmla="*/ 29 w 58"/>
                <a:gd name="T3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8">
                  <a:moveTo>
                    <a:pt x="37" y="30"/>
                  </a:moveTo>
                  <a:cubicBezTo>
                    <a:pt x="30" y="30"/>
                    <a:pt x="25" y="33"/>
                    <a:pt x="22" y="36"/>
                  </a:cubicBezTo>
                  <a:cubicBezTo>
                    <a:pt x="22" y="32"/>
                    <a:pt x="25" y="27"/>
                    <a:pt x="30" y="25"/>
                  </a:cubicBezTo>
                  <a:cubicBezTo>
                    <a:pt x="38" y="22"/>
                    <a:pt x="46" y="24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47" y="2"/>
                    <a:pt x="37" y="3"/>
                  </a:cubicBezTo>
                  <a:cubicBezTo>
                    <a:pt x="31" y="4"/>
                    <a:pt x="23" y="6"/>
                    <a:pt x="16" y="11"/>
                  </a:cubicBezTo>
                  <a:cubicBezTo>
                    <a:pt x="6" y="16"/>
                    <a:pt x="0" y="26"/>
                    <a:pt x="0" y="45"/>
                  </a:cubicBezTo>
                  <a:cubicBezTo>
                    <a:pt x="0" y="71"/>
                    <a:pt x="14" y="78"/>
                    <a:pt x="30" y="78"/>
                  </a:cubicBezTo>
                  <a:cubicBezTo>
                    <a:pt x="44" y="78"/>
                    <a:pt x="58" y="70"/>
                    <a:pt x="58" y="54"/>
                  </a:cubicBezTo>
                  <a:cubicBezTo>
                    <a:pt x="58" y="38"/>
                    <a:pt x="48" y="30"/>
                    <a:pt x="37" y="30"/>
                  </a:cubicBezTo>
                  <a:moveTo>
                    <a:pt x="29" y="60"/>
                  </a:moveTo>
                  <a:cubicBezTo>
                    <a:pt x="23" y="60"/>
                    <a:pt x="22" y="56"/>
                    <a:pt x="22" y="53"/>
                  </a:cubicBezTo>
                  <a:cubicBezTo>
                    <a:pt x="22" y="49"/>
                    <a:pt x="23" y="45"/>
                    <a:pt x="29" y="45"/>
                  </a:cubicBezTo>
                  <a:cubicBezTo>
                    <a:pt x="34" y="45"/>
                    <a:pt x="35" y="49"/>
                    <a:pt x="35" y="53"/>
                  </a:cubicBezTo>
                  <a:cubicBezTo>
                    <a:pt x="35" y="56"/>
                    <a:pt x="34" y="60"/>
                    <a:pt x="29" y="60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868" y="481"/>
              <a:ext cx="93" cy="114"/>
            </a:xfrm>
            <a:custGeom>
              <a:avLst/>
              <a:gdLst>
                <a:gd name="T0" fmla="*/ 61 w 61"/>
                <a:gd name="T1" fmla="*/ 27 h 74"/>
                <a:gd name="T2" fmla="*/ 42 w 61"/>
                <a:gd name="T3" fmla="*/ 0 h 74"/>
                <a:gd name="T4" fmla="*/ 41 w 61"/>
                <a:gd name="T5" fmla="*/ 0 h 74"/>
                <a:gd name="T6" fmla="*/ 39 w 61"/>
                <a:gd name="T7" fmla="*/ 0 h 74"/>
                <a:gd name="T8" fmla="*/ 37 w 61"/>
                <a:gd name="T9" fmla="*/ 0 h 74"/>
                <a:gd name="T10" fmla="*/ 37 w 61"/>
                <a:gd name="T11" fmla="*/ 0 h 74"/>
                <a:gd name="T12" fmla="*/ 36 w 61"/>
                <a:gd name="T13" fmla="*/ 0 h 74"/>
                <a:gd name="T14" fmla="*/ 36 w 61"/>
                <a:gd name="T15" fmla="*/ 0 h 74"/>
                <a:gd name="T16" fmla="*/ 25 w 61"/>
                <a:gd name="T17" fmla="*/ 3 h 74"/>
                <a:gd name="T18" fmla="*/ 20 w 61"/>
                <a:gd name="T19" fmla="*/ 8 h 74"/>
                <a:gd name="T20" fmla="*/ 20 w 61"/>
                <a:gd name="T21" fmla="*/ 8 h 74"/>
                <a:gd name="T22" fmla="*/ 18 w 61"/>
                <a:gd name="T23" fmla="*/ 1 h 74"/>
                <a:gd name="T24" fmla="*/ 0 w 61"/>
                <a:gd name="T25" fmla="*/ 1 h 74"/>
                <a:gd name="T26" fmla="*/ 0 w 61"/>
                <a:gd name="T27" fmla="*/ 74 h 74"/>
                <a:gd name="T28" fmla="*/ 23 w 61"/>
                <a:gd name="T29" fmla="*/ 74 h 74"/>
                <a:gd name="T30" fmla="*/ 23 w 61"/>
                <a:gd name="T31" fmla="*/ 50 h 74"/>
                <a:gd name="T32" fmla="*/ 23 w 61"/>
                <a:gd name="T33" fmla="*/ 50 h 74"/>
                <a:gd name="T34" fmla="*/ 29 w 61"/>
                <a:gd name="T35" fmla="*/ 54 h 74"/>
                <a:gd name="T36" fmla="*/ 37 w 61"/>
                <a:gd name="T37" fmla="*/ 55 h 74"/>
                <a:gd name="T38" fmla="*/ 61 w 61"/>
                <a:gd name="T39" fmla="*/ 27 h 74"/>
                <a:gd name="T40" fmla="*/ 30 w 61"/>
                <a:gd name="T41" fmla="*/ 37 h 74"/>
                <a:gd name="T42" fmla="*/ 23 w 61"/>
                <a:gd name="T43" fmla="*/ 33 h 74"/>
                <a:gd name="T44" fmla="*/ 23 w 61"/>
                <a:gd name="T45" fmla="*/ 22 h 74"/>
                <a:gd name="T46" fmla="*/ 30 w 61"/>
                <a:gd name="T47" fmla="*/ 18 h 74"/>
                <a:gd name="T48" fmla="*/ 38 w 61"/>
                <a:gd name="T49" fmla="*/ 27 h 74"/>
                <a:gd name="T50" fmla="*/ 37 w 61"/>
                <a:gd name="T51" fmla="*/ 29 h 74"/>
                <a:gd name="T52" fmla="*/ 30 w 61"/>
                <a:gd name="T5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4">
                  <a:moveTo>
                    <a:pt x="61" y="27"/>
                  </a:moveTo>
                  <a:cubicBezTo>
                    <a:pt x="61" y="15"/>
                    <a:pt x="55" y="2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8" y="1"/>
                    <a:pt x="25" y="3"/>
                  </a:cubicBezTo>
                  <a:cubicBezTo>
                    <a:pt x="23" y="4"/>
                    <a:pt x="22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2"/>
                    <a:pt x="27" y="53"/>
                    <a:pt x="29" y="54"/>
                  </a:cubicBezTo>
                  <a:cubicBezTo>
                    <a:pt x="31" y="55"/>
                    <a:pt x="34" y="55"/>
                    <a:pt x="37" y="55"/>
                  </a:cubicBezTo>
                  <a:cubicBezTo>
                    <a:pt x="54" y="55"/>
                    <a:pt x="61" y="42"/>
                    <a:pt x="61" y="27"/>
                  </a:cubicBezTo>
                  <a:moveTo>
                    <a:pt x="30" y="37"/>
                  </a:moveTo>
                  <a:cubicBezTo>
                    <a:pt x="27" y="37"/>
                    <a:pt x="24" y="35"/>
                    <a:pt x="23" y="3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0"/>
                    <a:pt x="27" y="18"/>
                    <a:pt x="30" y="18"/>
                  </a:cubicBezTo>
                  <a:cubicBezTo>
                    <a:pt x="35" y="18"/>
                    <a:pt x="38" y="23"/>
                    <a:pt x="38" y="27"/>
                  </a:cubicBezTo>
                  <a:cubicBezTo>
                    <a:pt x="38" y="28"/>
                    <a:pt x="37" y="28"/>
                    <a:pt x="37" y="29"/>
                  </a:cubicBezTo>
                  <a:cubicBezTo>
                    <a:pt x="37" y="33"/>
                    <a:pt x="34" y="37"/>
                    <a:pt x="30" y="37"/>
                  </a:cubicBezTo>
                </a:path>
              </a:pathLst>
            </a:custGeom>
            <a:solidFill>
              <a:srgbClr val="1F3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0863" y="6468889"/>
            <a:ext cx="2743200" cy="365125"/>
          </a:xfrm>
        </p:spPr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3335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6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437">
          <p15:clr>
            <a:srgbClr val="FBAE40"/>
          </p15:clr>
        </p15:guide>
        <p15:guide id="5" pos="4262">
          <p15:clr>
            <a:srgbClr val="FBAE40"/>
          </p15:clr>
        </p15:guide>
        <p15:guide id="6" orient="horz" pos="1117">
          <p15:clr>
            <a:srgbClr val="FBAE40"/>
          </p15:clr>
        </p15:guide>
        <p15:guide id="7" pos="5760">
          <p15:clr>
            <a:srgbClr val="FBAE40"/>
          </p15:clr>
        </p15:guide>
        <p15:guide id="8" pos="1920">
          <p15:clr>
            <a:srgbClr val="FBAE40"/>
          </p15:clr>
        </p15:guide>
        <p15:guide id="9" pos="3416">
          <p15:clr>
            <a:srgbClr val="FBAE40"/>
          </p15:clr>
        </p15:guide>
        <p15:guide id="10" orient="horz" pos="73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1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8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1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8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6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1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1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3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CB91-E60B-4FFB-8435-ABC511ED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7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11" Type="http://schemas.openxmlformats.org/officeDocument/2006/relationships/image" Target="../media/image9.png"/><Relationship Id="rId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47982" y="1897206"/>
            <a:ext cx="6813672" cy="41628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/>
            </a:r>
            <a:br>
              <a:rPr lang="en-US" sz="3200" dirty="0" smtClean="0">
                <a:cs typeface="Arial" panose="020B0604020202020204" pitchFamily="34" charset="0"/>
              </a:rPr>
            </a:br>
            <a:r>
              <a:rPr lang="ru-RU" sz="3200" dirty="0" smtClean="0">
                <a:cs typeface="Arial" panose="020B0604020202020204" pitchFamily="34" charset="0"/>
              </a:rPr>
              <a:t>Цифровая среда</a:t>
            </a:r>
            <a:r>
              <a:rPr lang="ru-RU" sz="2400" dirty="0" smtClean="0">
                <a:cs typeface="Arial" panose="020B0604020202020204" pitchFamily="34" charset="0"/>
              </a:rPr>
              <a:t>.</a:t>
            </a:r>
            <a:r>
              <a:rPr lang="ru-RU" sz="3200" dirty="0" smtClean="0">
                <a:cs typeface="Arial" panose="020B0604020202020204" pitchFamily="34" charset="0"/>
              </a:rPr>
              <a:t> Образование</a:t>
            </a:r>
            <a:br>
              <a:rPr lang="ru-RU" sz="3200" dirty="0" smtClean="0">
                <a:cs typeface="Arial" panose="020B0604020202020204" pitchFamily="34" charset="0"/>
              </a:rPr>
            </a:br>
            <a:r>
              <a:rPr lang="ru-RU" sz="3200" dirty="0">
                <a:cs typeface="Arial" panose="020B0604020202020204" pitchFamily="34" charset="0"/>
              </a:rPr>
              <a:t/>
            </a:r>
            <a:br>
              <a:rPr lang="ru-RU" sz="3200" dirty="0">
                <a:cs typeface="Arial" panose="020B0604020202020204" pitchFamily="34" charset="0"/>
              </a:rPr>
            </a:br>
            <a:r>
              <a:rPr lang="en-US" sz="3200" dirty="0" smtClean="0">
                <a:cs typeface="Arial" panose="020B0604020202020204" pitchFamily="34" charset="0"/>
              </a:rPr>
              <a:t/>
            </a:r>
            <a:br>
              <a:rPr lang="en-US" sz="3200" dirty="0" smtClean="0">
                <a:cs typeface="Arial" panose="020B0604020202020204" pitchFamily="34" charset="0"/>
              </a:rPr>
            </a:br>
            <a:r>
              <a:rPr lang="ru-RU" sz="3200" dirty="0" smtClean="0">
                <a:cs typeface="Arial" panose="020B0604020202020204" pitchFamily="34" charset="0"/>
              </a:rPr>
              <a:t/>
            </a:r>
            <a:br>
              <a:rPr lang="ru-RU" sz="3200" dirty="0" smtClean="0">
                <a:cs typeface="Arial" panose="020B0604020202020204" pitchFamily="34" charset="0"/>
              </a:rPr>
            </a:br>
            <a:r>
              <a:rPr lang="ru-RU" sz="3200" dirty="0" smtClean="0">
                <a:cs typeface="Arial" panose="020B0604020202020204" pitchFamily="34" charset="0"/>
              </a:rPr>
              <a:t/>
            </a:r>
            <a:br>
              <a:rPr lang="ru-RU" sz="3200" dirty="0" smtClean="0">
                <a:cs typeface="Arial" panose="020B0604020202020204" pitchFamily="34" charset="0"/>
              </a:rPr>
            </a:br>
            <a:r>
              <a:rPr lang="ru-RU" sz="3200" dirty="0">
                <a:cs typeface="Arial" panose="020B0604020202020204" pitchFamily="34" charset="0"/>
              </a:rPr>
              <a:t/>
            </a:r>
            <a:br>
              <a:rPr lang="ru-RU" sz="3200" dirty="0">
                <a:cs typeface="Arial" panose="020B0604020202020204" pitchFamily="34" charset="0"/>
              </a:rPr>
            </a:br>
            <a:r>
              <a:rPr lang="ru-RU" sz="1000" b="0" kern="800" spc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000" b="0" kern="800" spc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развитию взаимоотношений с партнерами</a:t>
            </a:r>
            <a:br>
              <a:rPr lang="ru-RU" sz="1000" b="0" kern="800" spc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0" kern="800" spc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Руководители проекта:</a:t>
            </a:r>
            <a:br>
              <a:rPr lang="ru-RU" sz="1000" b="0" kern="800" spc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0" kern="800" spc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Зиброва </a:t>
            </a:r>
            <a:r>
              <a:rPr lang="ru-RU" sz="1000" b="0" kern="800" spc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Анастасия</a:t>
            </a:r>
            <a:r>
              <a:rPr lang="ru-RU" sz="1000" b="0" kern="800" spc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+7978-7538146</a:t>
            </a:r>
            <a:br>
              <a:rPr lang="ru-RU" sz="1000" b="0" kern="800" spc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0" kern="800" spc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Степанова Валентина: +7978-2029299</a:t>
            </a:r>
            <a:r>
              <a:rPr lang="en-US" sz="1000" spc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000" spc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cs typeface="Arial" panose="020B0604020202020204" pitchFamily="34" charset="0"/>
              </a:rPr>
              <a:t/>
            </a:r>
            <a:br>
              <a:rPr lang="ru-RU" sz="1200" dirty="0" smtClean="0">
                <a:cs typeface="Arial" panose="020B0604020202020204" pitchFamily="34" charset="0"/>
              </a:rPr>
            </a:br>
            <a:endParaRPr lang="ru-RU" sz="12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mtClean="0">
                <a:latin typeface="Geometria" panose="020B0503020204020204"/>
              </a:rPr>
              <a:t>2</a:t>
            </a:fld>
            <a:endParaRPr lang="ru-RU" dirty="0">
              <a:latin typeface="Geometria" panose="020B0503020204020204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87693" y="1256995"/>
            <a:ext cx="10047153" cy="5050996"/>
            <a:chOff x="1718273" y="1237945"/>
            <a:chExt cx="10047153" cy="505099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900" y="2741072"/>
              <a:ext cx="3211284" cy="287135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" name="object 14"/>
            <p:cNvSpPr txBox="1"/>
            <p:nvPr/>
          </p:nvSpPr>
          <p:spPr>
            <a:xfrm>
              <a:off x="2686078" y="4914121"/>
              <a:ext cx="1906650" cy="25494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8637" rIns="0" bIns="0" rtlCol="0">
              <a:spAutoFit/>
            </a:bodyPr>
            <a:lstStyle/>
            <a:p>
              <a:pPr marL="8637" algn="r">
                <a:spcBef>
                  <a:spcPts val="68"/>
                </a:spcBef>
              </a:pPr>
              <a:r>
                <a:rPr lang="ru-RU" sz="1600" spc="-7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Туризм</a:t>
              </a:r>
              <a:endParaRPr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BD361DE-08DE-4E0A-AFCF-22D9D7BD7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806" y="2772058"/>
              <a:ext cx="2646527" cy="3017041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2571448" y="6017456"/>
              <a:ext cx="7843242" cy="271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1600" b="1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Карта любого банка ПС МИР, привязанная к облачному профилю</a:t>
              </a:r>
              <a:endParaRPr lang="ru-RU" sz="1600" b="1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3124416" y="2601206"/>
              <a:ext cx="3529173" cy="301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" panose="020B0502040204020203" pitchFamily="34" charset="0"/>
                </a:rPr>
                <a:t>Нефинансовые сервисы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3950156" y="3115448"/>
              <a:ext cx="1127846" cy="259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Транспорт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1904035" y="3660335"/>
              <a:ext cx="2861531" cy="259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Образование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1718273" y="4256019"/>
              <a:ext cx="2861531" cy="259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ЖКХ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2230474" y="5435240"/>
              <a:ext cx="2861531" cy="259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З</a:t>
              </a:r>
              <a:r>
                <a:rPr lang="ru-RU" sz="1600" dirty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д</a:t>
              </a: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равоохранение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7230328" y="2635546"/>
              <a:ext cx="3529173" cy="301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" panose="020B0502040204020203" pitchFamily="34" charset="0"/>
                </a:rPr>
                <a:t>Финансовые сервисы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" panose="020B0502040204020203" pitchFamily="34" charset="0"/>
              </a:endParaRPr>
            </a:p>
          </p:txBody>
        </p:sp>
        <p:sp>
          <p:nvSpPr>
            <p:cNvPr id="16" name="object 37"/>
            <p:cNvSpPr/>
            <p:nvPr/>
          </p:nvSpPr>
          <p:spPr>
            <a:xfrm>
              <a:off x="6402012" y="1500254"/>
              <a:ext cx="576679" cy="768464"/>
            </a:xfrm>
            <a:prstGeom prst="rect">
              <a:avLst/>
            </a:prstGeom>
            <a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latin typeface="Geometria" panose="020B050302020402020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7797254" y="3113459"/>
              <a:ext cx="2861531" cy="259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Терминалы самообслуживания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8130164" y="3670227"/>
              <a:ext cx="2861531" cy="271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1300"/>
                </a:lnSpc>
                <a:defRPr sz="160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defRPr>
              </a:lvl1pPr>
            </a:lstStyle>
            <a:p>
              <a:r>
                <a:rPr lang="en-US" dirty="0"/>
                <a:t>E-commerce</a:t>
              </a:r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8097778" y="4907805"/>
              <a:ext cx="2861531" cy="259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Банкоматы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8247855" y="4194881"/>
              <a:ext cx="2861531" cy="4257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Торгово-сервисные </a:t>
              </a:r>
            </a:p>
            <a:p>
              <a:pPr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предприятия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7723732" y="5439478"/>
              <a:ext cx="2861531" cy="259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Лояльность и скидки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sp>
          <p:nvSpPr>
            <p:cNvPr id="22" name="object 36"/>
            <p:cNvSpPr/>
            <p:nvPr/>
          </p:nvSpPr>
          <p:spPr>
            <a:xfrm>
              <a:off x="7663904" y="1474036"/>
              <a:ext cx="622060" cy="76777"/>
            </a:xfrm>
            <a:prstGeom prst="rect">
              <a:avLst/>
            </a:prstGeom>
            <a:blipFill>
              <a:blip r:embed="rId6" cstate="print">
                <a:biLevel thresh="75000"/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latin typeface="Geometria" panose="020B050302020402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8903895" y="1269207"/>
              <a:ext cx="2861531" cy="4257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Личный кабинет</a:t>
              </a:r>
            </a:p>
            <a:p>
              <a:pPr>
                <a:lnSpc>
                  <a:spcPts val="1300"/>
                </a:lnSpc>
              </a:pPr>
              <a:r>
                <a:rPr lang="ru-RU" sz="1600" dirty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п</a:t>
              </a: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ользователя сервиса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39BF02-0D47-4631-943A-ACB5F9B94AFD}"/>
                </a:ext>
              </a:extLst>
            </p:cNvPr>
            <p:cNvSpPr txBox="1"/>
            <p:nvPr/>
          </p:nvSpPr>
          <p:spPr>
            <a:xfrm>
              <a:off x="6580449" y="1713592"/>
              <a:ext cx="2861531" cy="4257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Облачный цифровой</a:t>
              </a:r>
            </a:p>
            <a:p>
              <a:pPr>
                <a:lnSpc>
                  <a:spcPts val="1300"/>
                </a:lnSpc>
              </a:pPr>
              <a:r>
                <a:rPr lang="ru-RU" sz="1600" dirty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п</a:t>
              </a:r>
              <a:r>
                <a:rPr lang="ru-RU" sz="1600" dirty="0" smtClean="0">
                  <a:solidFill>
                    <a:schemeClr val="tx2"/>
                  </a:solidFill>
                  <a:latin typeface="Geometria" panose="020B0503020204020204"/>
                  <a:cs typeface="Segoe UI Light" panose="020B0502040204020203" pitchFamily="34" charset="0"/>
                </a:rPr>
                <a:t>рофиль гражданина</a:t>
              </a:r>
              <a:endParaRPr lang="ru-RU" sz="1600" dirty="0">
                <a:solidFill>
                  <a:schemeClr val="tx2"/>
                </a:solidFill>
                <a:latin typeface="Geometria" panose="020B0503020204020204"/>
                <a:cs typeface="Segoe UI Light" panose="020B0502040204020203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345" y="1237945"/>
              <a:ext cx="504000" cy="50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448" y="1241138"/>
              <a:ext cx="504000" cy="504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Oval 7"/>
            <p:cNvSpPr>
              <a:spLocks noChangeArrowheads="1"/>
            </p:cNvSpPr>
            <p:nvPr/>
          </p:nvSpPr>
          <p:spPr bwMode="auto">
            <a:xfrm rot="10800000">
              <a:off x="5208695" y="3123913"/>
              <a:ext cx="220663" cy="219075"/>
            </a:xfrm>
            <a:prstGeom prst="ellipse">
              <a:avLst/>
            </a:prstGeom>
            <a:solidFill>
              <a:srgbClr val="00B050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Geometria" panose="020B0503020204020204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 rot="10800000">
              <a:off x="7484786" y="3124352"/>
              <a:ext cx="220663" cy="219075"/>
            </a:xfrm>
            <a:prstGeom prst="ellipse">
              <a:avLst/>
            </a:prstGeom>
            <a:solidFill>
              <a:srgbClr val="00B050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Geometria" panose="020B0503020204020204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 rot="10800000">
              <a:off x="7841117" y="3670227"/>
              <a:ext cx="220663" cy="219075"/>
            </a:xfrm>
            <a:prstGeom prst="ellipse">
              <a:avLst/>
            </a:prstGeom>
            <a:solidFill>
              <a:srgbClr val="00B050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Geometria" panose="020B0503020204020204"/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 rot="10800000">
              <a:off x="7951450" y="4280562"/>
              <a:ext cx="220663" cy="219075"/>
            </a:xfrm>
            <a:prstGeom prst="ellipse">
              <a:avLst/>
            </a:prstGeom>
            <a:solidFill>
              <a:srgbClr val="00B050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Geometria" panose="020B0503020204020204"/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 rot="10800000">
              <a:off x="7790552" y="4907805"/>
              <a:ext cx="220663" cy="219075"/>
            </a:xfrm>
            <a:prstGeom prst="ellipse">
              <a:avLst/>
            </a:prstGeom>
            <a:solidFill>
              <a:srgbClr val="00B050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Geometria" panose="020B0503020204020204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rot="10800000">
              <a:off x="7397498" y="5425425"/>
              <a:ext cx="220663" cy="219075"/>
            </a:xfrm>
            <a:prstGeom prst="ellipse">
              <a:avLst/>
            </a:prstGeom>
            <a:solidFill>
              <a:srgbClr val="00B050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Geometria" panose="020B0503020204020204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 rot="10800000">
              <a:off x="5325409" y="5425425"/>
              <a:ext cx="220663" cy="219075"/>
            </a:xfrm>
            <a:prstGeom prst="ellipse">
              <a:avLst/>
            </a:prstGeom>
            <a:solidFill>
              <a:srgbClr val="FFFF00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Geometria" panose="020B0503020204020204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 rot="10800000">
              <a:off x="4899329" y="4871372"/>
              <a:ext cx="220663" cy="219075"/>
            </a:xfrm>
            <a:prstGeom prst="ellipse">
              <a:avLst/>
            </a:prstGeom>
            <a:solidFill>
              <a:srgbClr val="FFFF00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Geometria" panose="020B0503020204020204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 rot="10800000">
              <a:off x="4752476" y="4276005"/>
              <a:ext cx="220663" cy="219075"/>
            </a:xfrm>
            <a:prstGeom prst="ellipse">
              <a:avLst/>
            </a:prstGeom>
            <a:solidFill>
              <a:srgbClr val="FFFF00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Geometria" panose="020B0503020204020204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 rot="10800000">
              <a:off x="4848148" y="3671067"/>
              <a:ext cx="220663" cy="219075"/>
            </a:xfrm>
            <a:prstGeom prst="ellipse">
              <a:avLst/>
            </a:prstGeom>
            <a:solidFill>
              <a:srgbClr val="00B050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Geometria" panose="020B0503020204020204"/>
              </a:endParaRPr>
            </a:p>
          </p:txBody>
        </p:sp>
        <p:sp>
          <p:nvSpPr>
            <p:cNvPr id="37" name="object 18"/>
            <p:cNvSpPr/>
            <p:nvPr/>
          </p:nvSpPr>
          <p:spPr>
            <a:xfrm>
              <a:off x="5639548" y="3809820"/>
              <a:ext cx="1745934" cy="1097985"/>
            </a:xfrm>
            <a:prstGeom prst="rect">
              <a:avLst/>
            </a:prstGeom>
            <a:blipFill dpi="0" rotWithShape="1">
              <a:blip r:embed="rId9" cstate="print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latin typeface="Geometria" panose="020B0503020204020204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40F48AC-59AA-4834-B228-85903AA03E11}"/>
              </a:ext>
            </a:extLst>
          </p:cNvPr>
          <p:cNvSpPr txBox="1"/>
          <p:nvPr/>
        </p:nvSpPr>
        <p:spPr>
          <a:xfrm>
            <a:off x="2187011" y="797245"/>
            <a:ext cx="569595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2400" b="1" dirty="0">
                <a:solidFill>
                  <a:schemeClr val="tx2"/>
                </a:solidFill>
                <a:latin typeface="Geometria" panose="020B0503020204020204"/>
                <a:ea typeface="Segoe UI Black" panose="020B0A02040204020203" pitchFamily="34" charset="0"/>
                <a:cs typeface="Arial" panose="020B0604020202020204" pitchFamily="34" charset="0"/>
              </a:rPr>
              <a:t>Цифровая </a:t>
            </a:r>
            <a:r>
              <a:rPr lang="ru-RU" sz="2400" b="1" dirty="0" smtClean="0">
                <a:solidFill>
                  <a:schemeClr val="tx2"/>
                </a:solidFill>
                <a:latin typeface="Geometria" panose="020B0503020204020204"/>
                <a:ea typeface="Segoe UI Black" panose="020B0A02040204020203" pitchFamily="34" charset="0"/>
                <a:cs typeface="Arial" panose="020B0604020202020204" pitchFamily="34" charset="0"/>
              </a:rPr>
              <a:t>экосистема</a:t>
            </a:r>
            <a:endParaRPr lang="ru-RU" sz="2400" b="1" dirty="0">
              <a:solidFill>
                <a:schemeClr val="tx2"/>
              </a:solidFill>
              <a:latin typeface="Geometria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81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z="1400" smtClean="0">
                <a:solidFill>
                  <a:schemeClr val="tx1"/>
                </a:solidFill>
                <a:latin typeface="Geometria" panose="020B0503020204020204" pitchFamily="34" charset="-52"/>
              </a:rPr>
              <a:t>3</a:t>
            </a:fld>
            <a:endParaRPr lang="ru-RU" sz="1400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222829" y="1507390"/>
            <a:ext cx="9372271" cy="4679823"/>
            <a:chOff x="2911051" y="1490158"/>
            <a:chExt cx="9272724" cy="4409147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7361251" y="4203417"/>
              <a:ext cx="1926163" cy="1695888"/>
              <a:chOff x="7643988" y="1673443"/>
              <a:chExt cx="2771261" cy="2551380"/>
            </a:xfrm>
          </p:grpSpPr>
          <p:sp>
            <p:nvSpPr>
              <p:cNvPr id="100" name="object 11">
                <a:extLst>
                  <a:ext uri="{FF2B5EF4-FFF2-40B4-BE49-F238E27FC236}">
                    <a16:creationId xmlns:a16="http://schemas.microsoft.com/office/drawing/2014/main" id="{3B003BAB-E23E-4DEB-83F2-435D859FB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501" y="1673443"/>
                <a:ext cx="2562236" cy="255138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Geometria" panose="020B0503020204020204" pitchFamily="34" charset="-52"/>
                </a:endParaRPr>
              </a:p>
            </p:txBody>
          </p:sp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7996" y="2423353"/>
                <a:ext cx="1170608" cy="887533"/>
              </a:xfrm>
              <a:prstGeom prst="rect">
                <a:avLst/>
              </a:prstGeom>
            </p:spPr>
          </p:pic>
          <p:sp>
            <p:nvSpPr>
              <p:cNvPr id="102" name="Прямоугольник 101"/>
              <p:cNvSpPr/>
              <p:nvPr/>
            </p:nvSpPr>
            <p:spPr>
              <a:xfrm>
                <a:off x="7643988" y="3727682"/>
                <a:ext cx="2771261" cy="35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ru-RU" sz="1200" b="1" spc="-23" dirty="0">
                    <a:solidFill>
                      <a:schemeClr val="tx2"/>
                    </a:solidFill>
                    <a:latin typeface="Geometria" panose="020B0503020204020204" pitchFamily="34" charset="-52"/>
                    <a:cs typeface="Segoe UI Light" panose="020B0502040204020203" pitchFamily="34" charset="0"/>
                  </a:rPr>
                  <a:t>АИС </a:t>
                </a:r>
                <a:r>
                  <a:rPr lang="ru-RU" sz="1200" b="1" spc="-23" dirty="0" smtClean="0">
                    <a:solidFill>
                      <a:schemeClr val="tx2"/>
                    </a:solidFill>
                    <a:latin typeface="Geometria" panose="020B0503020204020204" pitchFamily="34" charset="-52"/>
                    <a:cs typeface="Segoe UI Light" panose="020B0502040204020203" pitchFamily="34" charset="0"/>
                  </a:rPr>
                  <a:t>Электронный журнал</a:t>
                </a:r>
                <a:endParaRPr lang="ru-RU" sz="1200" b="1" spc="-23" dirty="0">
                  <a:solidFill>
                    <a:schemeClr val="tx2"/>
                  </a:solidFill>
                  <a:latin typeface="Geometria" panose="020B0503020204020204" pitchFamily="34" charset="-52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2911051" y="4257999"/>
              <a:ext cx="2073958" cy="1585098"/>
              <a:chOff x="3133567" y="4572828"/>
              <a:chExt cx="2073958" cy="1585098"/>
            </a:xfrm>
          </p:grpSpPr>
          <p:sp>
            <p:nvSpPr>
              <p:cNvPr id="96" name="object 11">
                <a:extLst>
                  <a:ext uri="{FF2B5EF4-FFF2-40B4-BE49-F238E27FC236}">
                    <a16:creationId xmlns:a16="http://schemas.microsoft.com/office/drawing/2014/main" id="{3B003BAB-E23E-4DEB-83F2-435D859FB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0397" y="4572828"/>
                <a:ext cx="1780880" cy="158509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Geometria" panose="020B0503020204020204" pitchFamily="34" charset="-52"/>
                </a:endParaRPr>
              </a:p>
            </p:txBody>
          </p:sp>
          <p:grpSp>
            <p:nvGrpSpPr>
              <p:cNvPr id="97" name="Группа 96"/>
              <p:cNvGrpSpPr/>
              <p:nvPr/>
            </p:nvGrpSpPr>
            <p:grpSpPr>
              <a:xfrm>
                <a:off x="3133567" y="4843116"/>
                <a:ext cx="2073958" cy="1247622"/>
                <a:chOff x="9297990" y="3663714"/>
                <a:chExt cx="2073958" cy="1247622"/>
              </a:xfrm>
            </p:grpSpPr>
            <p:sp>
              <p:nvSpPr>
                <p:cNvPr id="98" name="Прямоугольник 97"/>
                <p:cNvSpPr/>
                <p:nvPr/>
              </p:nvSpPr>
              <p:spPr>
                <a:xfrm>
                  <a:off x="9297990" y="4679356"/>
                  <a:ext cx="2073958" cy="2319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ru-RU" sz="1200" b="1" spc="-23" dirty="0">
                      <a:solidFill>
                        <a:schemeClr val="tx2"/>
                      </a:solidFill>
                      <a:latin typeface="Geometria" panose="020B0503020204020204" pitchFamily="34" charset="-52"/>
                      <a:cs typeface="Segoe UI Light" panose="020B0502040204020203" pitchFamily="34" charset="0"/>
                    </a:rPr>
                    <a:t>Комбинат питания </a:t>
                  </a:r>
                  <a:endParaRPr lang="ru-RU" sz="1200" b="1" spc="-23" dirty="0" smtClean="0">
                    <a:solidFill>
                      <a:schemeClr val="tx2"/>
                    </a:solidFill>
                    <a:latin typeface="Geometria" panose="020B0503020204020204" pitchFamily="34" charset="-52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99" name="Рисунок 9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75864" y="3663714"/>
                  <a:ext cx="1377512" cy="862293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68" name="Группа 67"/>
            <p:cNvGrpSpPr/>
            <p:nvPr/>
          </p:nvGrpSpPr>
          <p:grpSpPr>
            <a:xfrm>
              <a:off x="2948588" y="1490158"/>
              <a:ext cx="2498933" cy="1835878"/>
              <a:chOff x="3292482" y="183697"/>
              <a:chExt cx="3428992" cy="2707549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3292482" y="2249764"/>
                <a:ext cx="2988788" cy="641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/>
                    </a:solidFill>
                    <a:latin typeface="Geometria" panose="020B0503020204020204" pitchFamily="34" charset="-52"/>
                  </a:rPr>
                  <a:t>Мобильное приложение родителя</a:t>
                </a:r>
                <a:endParaRPr lang="ru-RU" sz="1200" b="1" dirty="0">
                  <a:solidFill>
                    <a:schemeClr val="tx2"/>
                  </a:solidFill>
                  <a:latin typeface="Geometria" panose="020B0503020204020204" pitchFamily="34" charset="-52"/>
                </a:endParaRPr>
              </a:p>
            </p:txBody>
          </p:sp>
          <p:grpSp>
            <p:nvGrpSpPr>
              <p:cNvPr id="92" name="Группа 91"/>
              <p:cNvGrpSpPr/>
              <p:nvPr/>
            </p:nvGrpSpPr>
            <p:grpSpPr>
              <a:xfrm>
                <a:off x="3562007" y="183697"/>
                <a:ext cx="3159467" cy="2501097"/>
                <a:chOff x="3485805" y="166763"/>
                <a:chExt cx="3159467" cy="2501097"/>
              </a:xfrm>
            </p:grpSpPr>
            <p:sp>
              <p:nvSpPr>
                <p:cNvPr id="93" name="object 11">
                  <a:extLst>
                    <a:ext uri="{FF2B5EF4-FFF2-40B4-BE49-F238E27FC236}">
                      <a16:creationId xmlns:a16="http://schemas.microsoft.com/office/drawing/2014/main" id="{3B003BAB-E23E-4DEB-83F2-435D859FBB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85805" y="166763"/>
                  <a:ext cx="2443692" cy="2501097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Geometria" panose="020B0503020204020204" pitchFamily="34" charset="-52"/>
                  </a:endParaRPr>
                </a:p>
              </p:txBody>
            </p:sp>
            <p:pic>
              <p:nvPicPr>
                <p:cNvPr id="94" name="Рисунок 9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0476" y="917239"/>
                  <a:ext cx="874439" cy="874441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95" name="Овальная выноска 94"/>
                <p:cNvSpPr/>
                <p:nvPr/>
              </p:nvSpPr>
              <p:spPr>
                <a:xfrm>
                  <a:off x="5024915" y="321786"/>
                  <a:ext cx="1620357" cy="528580"/>
                </a:xfrm>
                <a:prstGeom prst="wedgeEllipseCallout">
                  <a:avLst>
                    <a:gd name="adj1" fmla="val -48067"/>
                    <a:gd name="adj2" fmla="val 111650"/>
                  </a:avLst>
                </a:prstGeom>
                <a:solidFill>
                  <a:srgbClr val="FDFDFD">
                    <a:alpha val="71000"/>
                  </a:srgbClr>
                </a:solidFill>
                <a:ln w="9525">
                  <a:solidFill>
                    <a:srgbClr val="00ABC7">
                      <a:alpha val="47000"/>
                    </a:srgbClr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dirty="0" smtClean="0">
                      <a:solidFill>
                        <a:schemeClr val="tx1"/>
                      </a:solidFill>
                      <a:latin typeface="Geometria" panose="020B0503020204020204" pitchFamily="34" charset="-52"/>
                    </a:rPr>
                    <a:t>«Мама, я пришел!»</a:t>
                  </a:r>
                  <a:endParaRPr lang="ru-RU" sz="1000" dirty="0">
                    <a:solidFill>
                      <a:schemeClr val="tx1"/>
                    </a:solidFill>
                    <a:latin typeface="Geometria" panose="020B0503020204020204" pitchFamily="34" charset="-52"/>
                  </a:endParaRPr>
                </a:p>
              </p:txBody>
            </p:sp>
          </p:grpSp>
        </p:grp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22222" y="1582812"/>
              <a:ext cx="2561553" cy="1510581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70" name="Группа 69"/>
            <p:cNvGrpSpPr/>
            <p:nvPr/>
          </p:nvGrpSpPr>
          <p:grpSpPr>
            <a:xfrm>
              <a:off x="4855486" y="1494030"/>
              <a:ext cx="2749888" cy="1821512"/>
              <a:chOff x="5574268" y="563054"/>
              <a:chExt cx="3897918" cy="2659167"/>
            </a:xfrm>
          </p:grpSpPr>
          <p:sp>
            <p:nvSpPr>
              <p:cNvPr id="88" name="object 11">
                <a:extLst>
                  <a:ext uri="{FF2B5EF4-FFF2-40B4-BE49-F238E27FC236}">
                    <a16:creationId xmlns:a16="http://schemas.microsoft.com/office/drawing/2014/main" id="{3B003BAB-E23E-4DEB-83F2-435D859FB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3400" y="563054"/>
                <a:ext cx="2524367" cy="247577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Geometria" panose="020B0503020204020204" pitchFamily="34" charset="-52"/>
                </a:endParaRPr>
              </a:p>
            </p:txBody>
          </p: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7544" y="1280319"/>
                <a:ext cx="918336" cy="918335"/>
              </a:xfrm>
              <a:prstGeom prst="rect">
                <a:avLst/>
              </a:prstGeom>
            </p:spPr>
          </p:pic>
          <p:sp>
            <p:nvSpPr>
              <p:cNvPr id="90" name="Прямоугольник 89"/>
              <p:cNvSpPr/>
              <p:nvPr/>
            </p:nvSpPr>
            <p:spPr>
              <a:xfrm>
                <a:off x="5574268" y="2587233"/>
                <a:ext cx="3897918" cy="634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tx2"/>
                    </a:solidFill>
                    <a:latin typeface="Geometria" panose="020B0503020204020204" pitchFamily="34" charset="-52"/>
                  </a:rPr>
                  <a:t>Система контроля </a:t>
                </a:r>
                <a:endParaRPr lang="en-US" sz="1200" b="1" dirty="0" smtClean="0">
                  <a:solidFill>
                    <a:schemeClr val="tx2"/>
                  </a:solidFill>
                  <a:latin typeface="Geometria" panose="020B0503020204020204" pitchFamily="34" charset="-52"/>
                </a:endParaRPr>
              </a:p>
              <a:p>
                <a:pPr algn="ctr"/>
                <a:r>
                  <a:rPr lang="ru-RU" sz="1200" b="1" dirty="0" smtClean="0">
                    <a:solidFill>
                      <a:schemeClr val="tx2"/>
                    </a:solidFill>
                    <a:latin typeface="Geometria" panose="020B0503020204020204" pitchFamily="34" charset="-52"/>
                  </a:rPr>
                  <a:t>управления </a:t>
                </a:r>
                <a:r>
                  <a:rPr lang="ru-RU" sz="1200" b="1" dirty="0">
                    <a:solidFill>
                      <a:schemeClr val="tx2"/>
                    </a:solidFill>
                    <a:latin typeface="Geometria" panose="020B0503020204020204" pitchFamily="34" charset="-52"/>
                  </a:rPr>
                  <a:t>доступом</a:t>
                </a: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5345136" y="4254381"/>
              <a:ext cx="1780880" cy="1585099"/>
              <a:chOff x="5407396" y="4575463"/>
              <a:chExt cx="1780880" cy="1585099"/>
            </a:xfrm>
          </p:grpSpPr>
          <p:grpSp>
            <p:nvGrpSpPr>
              <p:cNvPr id="84" name="Группа 83"/>
              <p:cNvGrpSpPr/>
              <p:nvPr/>
            </p:nvGrpSpPr>
            <p:grpSpPr>
              <a:xfrm>
                <a:off x="5407396" y="4575463"/>
                <a:ext cx="1780880" cy="1585099"/>
                <a:chOff x="4743315" y="-648855"/>
                <a:chExt cx="2562237" cy="2384703"/>
              </a:xfrm>
            </p:grpSpPr>
            <p:sp>
              <p:nvSpPr>
                <p:cNvPr id="86" name="object 11">
                  <a:extLst>
                    <a:ext uri="{FF2B5EF4-FFF2-40B4-BE49-F238E27FC236}">
                      <a16:creationId xmlns:a16="http://schemas.microsoft.com/office/drawing/2014/main" id="{3B003BAB-E23E-4DEB-83F2-435D859FBB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43315" y="-648855"/>
                  <a:ext cx="2562237" cy="238470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Geometria" panose="020B0503020204020204" pitchFamily="34" charset="-52"/>
                  </a:endParaRPr>
                </a:p>
              </p:txBody>
            </p:sp>
            <p:sp>
              <p:nvSpPr>
                <p:cNvPr id="87" name="Прямоугольник 86"/>
                <p:cNvSpPr/>
                <p:nvPr/>
              </p:nvSpPr>
              <p:spPr>
                <a:xfrm>
                  <a:off x="5085092" y="1291195"/>
                  <a:ext cx="1828050" cy="3490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ru-RU" sz="1200" b="1" spc="-23" dirty="0" smtClean="0">
                      <a:solidFill>
                        <a:schemeClr val="tx2"/>
                      </a:solidFill>
                      <a:latin typeface="Geometria" panose="020B0503020204020204" pitchFamily="34" charset="-52"/>
                      <a:cs typeface="Segoe UI Light" panose="020B0502040204020203" pitchFamily="34" charset="0"/>
                    </a:rPr>
                    <a:t>Ядро системы</a:t>
                  </a:r>
                  <a:endParaRPr lang="ru-RU" sz="1200" b="1" spc="-23" dirty="0">
                    <a:solidFill>
                      <a:schemeClr val="tx2"/>
                    </a:solidFill>
                    <a:latin typeface="Geometria" panose="020B0503020204020204" pitchFamily="34" charset="-52"/>
                    <a:cs typeface="Segoe UI Light" panose="020B0502040204020203" pitchFamily="34" charset="0"/>
                  </a:endParaRPr>
                </a:p>
              </p:txBody>
            </p:sp>
          </p:grpSp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1BD361DE-08DE-4E0A-AFCF-22D9D7BD7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-50000"/>
                        </a14:imgEffect>
                        <a14:imgEffect>
                          <a14:brightnessContrast bright="-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0768" y="4800543"/>
                <a:ext cx="840391" cy="958045"/>
              </a:xfrm>
              <a:prstGeom prst="rect">
                <a:avLst/>
              </a:prstGeom>
            </p:spPr>
          </p:pic>
        </p:grpSp>
        <p:grpSp>
          <p:nvGrpSpPr>
            <p:cNvPr id="72" name="Группа 71"/>
            <p:cNvGrpSpPr/>
            <p:nvPr/>
          </p:nvGrpSpPr>
          <p:grpSpPr>
            <a:xfrm>
              <a:off x="7439688" y="1493716"/>
              <a:ext cx="1780882" cy="1939832"/>
              <a:chOff x="8695444" y="4432663"/>
              <a:chExt cx="1780882" cy="1939832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8695444" y="4432663"/>
                <a:ext cx="1780882" cy="1939832"/>
                <a:chOff x="4714098" y="-3900"/>
                <a:chExt cx="2562237" cy="2918386"/>
              </a:xfrm>
            </p:grpSpPr>
            <p:sp>
              <p:nvSpPr>
                <p:cNvPr id="82" name="object 11">
                  <a:extLst>
                    <a:ext uri="{FF2B5EF4-FFF2-40B4-BE49-F238E27FC236}">
                      <a16:creationId xmlns:a16="http://schemas.microsoft.com/office/drawing/2014/main" id="{3B003BAB-E23E-4DEB-83F2-435D859FBB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4098" y="-3900"/>
                  <a:ext cx="2562237" cy="2551387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Geometria" panose="020B0503020204020204" pitchFamily="34" charset="-52"/>
                  </a:endParaRPr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>
                  <a:off x="5003037" y="2126138"/>
                  <a:ext cx="1828050" cy="7883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ru-RU" sz="1200" b="1" spc="-23" dirty="0" smtClean="0">
                      <a:solidFill>
                        <a:schemeClr val="tx2"/>
                      </a:solidFill>
                      <a:latin typeface="Geometria" panose="020B0503020204020204" pitchFamily="34" charset="-52"/>
                      <a:cs typeface="Segoe UI Light" panose="020B0502040204020203" pitchFamily="34" charset="0"/>
                    </a:rPr>
                    <a:t>Автоматическая система оплаты проезда</a:t>
                  </a:r>
                  <a:endParaRPr lang="ru-RU" sz="1200" b="1" spc="-23" dirty="0">
                    <a:solidFill>
                      <a:schemeClr val="tx2"/>
                    </a:solidFill>
                    <a:latin typeface="Geometria" panose="020B0503020204020204" pitchFamily="34" charset="-52"/>
                    <a:cs typeface="Segoe UI Light" panose="020B0502040204020203" pitchFamily="34" charset="0"/>
                  </a:endParaRPr>
                </a:p>
              </p:txBody>
            </p:sp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62596" y="4924300"/>
                <a:ext cx="763259" cy="540409"/>
              </a:xfrm>
              <a:prstGeom prst="rect">
                <a:avLst/>
              </a:prstGeom>
              <a:ln>
                <a:noFill/>
              </a:ln>
              <a:effectLst>
                <a:outerShdw dist="50800" dir="5400000" sx="103000" sy="103000" algn="ctr" rotWithShape="0">
                  <a:schemeClr val="bg1">
                    <a:alpha val="17000"/>
                  </a:schemeClr>
                </a:outerShdw>
              </a:effectLst>
            </p:spPr>
          </p:pic>
        </p:grpSp>
        <p:cxnSp>
          <p:nvCxnSpPr>
            <p:cNvPr id="73" name="Прямая со стрелкой 72"/>
            <p:cNvCxnSpPr>
              <a:stCxn id="82" idx="1"/>
              <a:endCxn id="88" idx="3"/>
            </p:cNvCxnSpPr>
            <p:nvPr/>
          </p:nvCxnSpPr>
          <p:spPr>
            <a:xfrm flipH="1">
              <a:off x="7108420" y="2341661"/>
              <a:ext cx="331267" cy="316"/>
            </a:xfrm>
            <a:prstGeom prst="straightConnector1">
              <a:avLst/>
            </a:prstGeom>
            <a:ln w="12700">
              <a:solidFill>
                <a:srgbClr val="00AEC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>
              <a:stCxn id="90" idx="2"/>
              <a:endCxn id="86" idx="0"/>
            </p:cNvCxnSpPr>
            <p:nvPr/>
          </p:nvCxnSpPr>
          <p:spPr>
            <a:xfrm>
              <a:off x="6230430" y="3315542"/>
              <a:ext cx="5147" cy="938839"/>
            </a:xfrm>
            <a:prstGeom prst="straightConnector1">
              <a:avLst/>
            </a:prstGeom>
            <a:ln w="12700">
              <a:solidFill>
                <a:srgbClr val="00AEC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>
              <a:stCxn id="88" idx="1"/>
              <a:endCxn id="93" idx="3"/>
            </p:cNvCxnSpPr>
            <p:nvPr/>
          </p:nvCxnSpPr>
          <p:spPr>
            <a:xfrm flipH="1" flipV="1">
              <a:off x="4925891" y="2338104"/>
              <a:ext cx="401650" cy="3872"/>
            </a:xfrm>
            <a:prstGeom prst="straightConnector1">
              <a:avLst/>
            </a:prstGeom>
            <a:ln w="12700">
              <a:solidFill>
                <a:srgbClr val="00AEC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>
              <a:stCxn id="86" idx="1"/>
              <a:endCxn id="96" idx="3"/>
            </p:cNvCxnSpPr>
            <p:nvPr/>
          </p:nvCxnSpPr>
          <p:spPr>
            <a:xfrm flipH="1">
              <a:off x="4928761" y="5046935"/>
              <a:ext cx="416375" cy="3618"/>
            </a:xfrm>
            <a:prstGeom prst="straightConnector1">
              <a:avLst/>
            </a:prstGeom>
            <a:ln w="12700">
              <a:solidFill>
                <a:srgbClr val="00AEC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Заголовок 102">
            <a:extLst>
              <a:ext uri="{FF2B5EF4-FFF2-40B4-BE49-F238E27FC236}">
                <a16:creationId xmlns:a16="http://schemas.microsoft.com/office/drawing/2014/main" id="{A40F48AC-59AA-4834-B228-85903AA03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0300" y="935527"/>
            <a:ext cx="9783763" cy="43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>
              <a:lnSpc>
                <a:spcPts val="2600"/>
              </a:lnSpc>
              <a:spcBef>
                <a:spcPts val="91"/>
              </a:spcBef>
            </a:pPr>
            <a:r>
              <a:rPr lang="ru-RU" sz="2800" dirty="0" smtClean="0">
                <a:solidFill>
                  <a:schemeClr val="tx2"/>
                </a:solidFill>
                <a:latin typeface="Geometria" panose="020B0503020204020204" pitchFamily="34" charset="-52"/>
                <a:ea typeface="Segoe UI Black" panose="020B0A02040204020203" pitchFamily="34" charset="0"/>
              </a:rPr>
              <a:t>К</a:t>
            </a:r>
            <a:r>
              <a:rPr lang="ru-RU" sz="2800" b="1" spc="-150" dirty="0" smtClean="0">
                <a:solidFill>
                  <a:schemeClr val="tx2"/>
                </a:solidFill>
                <a:latin typeface="Geometria" panose="020B0503020204020204" pitchFamily="34" charset="-52"/>
                <a:ea typeface="Segoe UI Black" panose="020B0A02040204020203" pitchFamily="34" charset="0"/>
              </a:rPr>
              <a:t>омплексное </a:t>
            </a:r>
            <a:r>
              <a:rPr lang="ru-RU" sz="2800" b="1" spc="-150" dirty="0">
                <a:solidFill>
                  <a:schemeClr val="tx2"/>
                </a:solidFill>
                <a:latin typeface="Geometria" panose="020B0503020204020204" pitchFamily="34" charset="-52"/>
                <a:ea typeface="Segoe UI Black" panose="020B0A02040204020203" pitchFamily="34" charset="0"/>
              </a:rPr>
              <a:t>решение для общеобразовательных </a:t>
            </a:r>
            <a:r>
              <a:rPr lang="ru-RU" sz="2800" b="1" spc="-150" dirty="0" smtClean="0">
                <a:solidFill>
                  <a:schemeClr val="tx2"/>
                </a:solidFill>
                <a:latin typeface="Geometria" panose="020B0503020204020204" pitchFamily="34" charset="-52"/>
                <a:ea typeface="Segoe UI Black" panose="020B0A02040204020203" pitchFamily="34" charset="0"/>
              </a:rPr>
              <a:t>учреждений</a:t>
            </a:r>
            <a:endParaRPr lang="ru-RU" sz="2800" b="1" spc="-150" dirty="0">
              <a:solidFill>
                <a:schemeClr val="tx2"/>
              </a:solidFill>
              <a:latin typeface="Geometria" panose="020B0503020204020204" pitchFamily="34" charset="-52"/>
              <a:ea typeface="Segoe UI Black" panose="020B0A02040204020203" pitchFamily="34" charset="0"/>
            </a:endParaRPr>
          </a:p>
        </p:txBody>
      </p:sp>
      <p:cxnSp>
        <p:nvCxnSpPr>
          <p:cNvPr id="104" name="Прямая со стрелкой 103"/>
          <p:cNvCxnSpPr>
            <a:endCxn id="82" idx="3"/>
          </p:cNvCxnSpPr>
          <p:nvPr/>
        </p:nvCxnSpPr>
        <p:spPr>
          <a:xfrm flipH="1">
            <a:off x="8600084" y="2407389"/>
            <a:ext cx="305791" cy="3777"/>
          </a:xfrm>
          <a:prstGeom prst="straightConnector1">
            <a:avLst/>
          </a:prstGeom>
          <a:ln w="12700">
            <a:solidFill>
              <a:srgbClr val="00AEC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100" idx="1"/>
            <a:endCxn id="86" idx="3"/>
          </p:cNvCxnSpPr>
          <p:nvPr/>
        </p:nvCxnSpPr>
        <p:spPr>
          <a:xfrm flipH="1" flipV="1">
            <a:off x="6483044" y="5282512"/>
            <a:ext cx="311181" cy="4702"/>
          </a:xfrm>
          <a:prstGeom prst="straightConnector1">
            <a:avLst/>
          </a:prstGeom>
          <a:ln w="12700">
            <a:solidFill>
              <a:srgbClr val="00AEC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2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544" y="933988"/>
            <a:ext cx="9784519" cy="440255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Geometria" panose="020B0503020204020204" pitchFamily="34" charset="-52"/>
                <a:ea typeface="Segoe UI Black" panose="020B0A02040204020203" pitchFamily="34" charset="0"/>
                <a:cs typeface="Segoe UI" panose="020B0502040204020203" pitchFamily="34" charset="0"/>
              </a:rPr>
              <a:t>Простое внедрение для пользователей</a:t>
            </a:r>
            <a:endParaRPr lang="ru-RU" sz="2400" b="0" dirty="0">
              <a:latin typeface="Geometria" panose="020B0503020204020204" pitchFamily="34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29568" y="6124633"/>
            <a:ext cx="180000" cy="180000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45220" y="6124633"/>
            <a:ext cx="180000" cy="180000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08497" y="6124633"/>
            <a:ext cx="180000" cy="180000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91761" y="6124633"/>
            <a:ext cx="180000" cy="180000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7" idx="2"/>
            <a:endCxn id="5" idx="6"/>
          </p:cNvCxnSpPr>
          <p:nvPr/>
        </p:nvCxnSpPr>
        <p:spPr>
          <a:xfrm flipH="1">
            <a:off x="1909568" y="6214633"/>
            <a:ext cx="2035652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1272" y="3289120"/>
            <a:ext cx="2325476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Aft>
                <a:spcPts val="300"/>
              </a:spcAft>
              <a:buFont typeface="Segoe UI Light" panose="020B0502040204020203" pitchFamily="34" charset="0"/>
              <a:buChar char="‒"/>
            </a:pP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выдача карт в офисах РНКБ  и на Удаленном Рабочем Месте  на территории школы</a:t>
            </a:r>
            <a:endParaRPr lang="ru-RU" sz="1200" dirty="0">
              <a:latin typeface="Geometria" panose="020B0503020204020204" pitchFamily="34" charset="-52"/>
              <a:cs typeface="Segoe UI Light" panose="020B0502040204020203" pitchFamily="34" charset="0"/>
            </a:endParaRPr>
          </a:p>
          <a:p>
            <a:pPr marL="85725" indent="-85725">
              <a:buFont typeface="Segoe UI Light" panose="020B0502040204020203" pitchFamily="34" charset="0"/>
              <a:buChar char="‒"/>
            </a:pP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перевыпуск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 карт в </a:t>
            </a:r>
            <a:b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</a:b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школе  с активацией </a:t>
            </a:r>
            <a:b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</a:b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карт в МП родителем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73366" y="3492482"/>
            <a:ext cx="1977082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300"/>
              </a:spcAft>
              <a:buFont typeface="Segoe UI Light" panose="020B0502040204020203" pitchFamily="34" charset="0"/>
              <a:buChar char="‒"/>
            </a:pP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оплата 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проезда в транспортной сети в текущей 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схеме</a:t>
            </a:r>
          </a:p>
          <a:p>
            <a:pPr marL="85725" indent="-85725">
              <a:spcAft>
                <a:spcPts val="300"/>
              </a:spcAft>
              <a:buFont typeface="Segoe UI Light" panose="020B0502040204020203" pitchFamily="34" charset="0"/>
              <a:buChar char="‒"/>
            </a:pPr>
            <a:r>
              <a:rPr lang="ru-RU" sz="1200" smtClean="0">
                <a:latin typeface="Geometria" panose="020B0503020204020204" pitchFamily="34" charset="-52"/>
                <a:cs typeface="Segoe UI Light" panose="020B0502040204020203" pitchFamily="34" charset="0"/>
              </a:rPr>
              <a:t> 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возможность 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фиксации проезда льготных 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категорий </a:t>
            </a:r>
            <a:endParaRPr lang="ru-RU" sz="1200" dirty="0">
              <a:latin typeface="Geometria" panose="020B0503020204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62438" y="3705579"/>
            <a:ext cx="1948257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300"/>
              </a:spcAft>
              <a:buFont typeface="Segoe UI Light" panose="020B0502040204020203" pitchFamily="34" charset="0"/>
              <a:buChar char="‒"/>
            </a:pP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обеспечение  </a:t>
            </a: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допол-нительным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 </a:t>
            </a: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оборудо-ванием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  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для </a:t>
            </a: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проведе-ния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 </a:t>
            </a: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валидации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 </a:t>
            </a: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дви-жения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 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контингента</a:t>
            </a:r>
          </a:p>
          <a:p>
            <a:pPr marL="85725" indent="-85725">
              <a:buFont typeface="Segoe UI Light" panose="020B0502040204020203" pitchFamily="34" charset="0"/>
              <a:buChar char="‒"/>
            </a:pP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«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планшетная» 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техно-логия 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обслуживания 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используется  при 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отсутствии карт 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уча-</a:t>
            </a: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щихся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, а 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также для 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учета посетителей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41018" y="4216739"/>
            <a:ext cx="19697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300"/>
              </a:spcAft>
              <a:buFont typeface="Segoe UI Light" panose="020B0502040204020203" pitchFamily="34" charset="0"/>
              <a:buChar char="‒"/>
            </a:pP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а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втоматизация отчет-</a:t>
            </a: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ности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 по питанию в соответствии с реальной </a:t>
            </a: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посещае-мостью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/>
            </a:r>
            <a:b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</a:b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- автоматизирован-</a:t>
            </a: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ный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 контроль льгот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754056" y="4463286"/>
            <a:ext cx="222193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300"/>
              </a:spcAft>
              <a:buFont typeface="Segoe UI Light" panose="020B0502040204020203" pitchFamily="34" charset="0"/>
              <a:buChar char="‒"/>
            </a:pP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обеспечение расчета 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заказа, с возможностью компенсации стоимости с учетом льгот</a:t>
            </a:r>
          </a:p>
          <a:p>
            <a:pPr marL="85725" indent="-85725">
              <a:spcAft>
                <a:spcPts val="300"/>
              </a:spcAft>
              <a:buFont typeface="Segoe UI Light" panose="020B0502040204020203" pitchFamily="34" charset="0"/>
              <a:buChar char="‒"/>
            </a:pP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безналичные расчеты </a:t>
            </a:r>
          </a:p>
          <a:p>
            <a:pPr marL="85725" indent="-85725">
              <a:buFont typeface="Segoe UI Light" panose="020B0502040204020203" pitchFamily="34" charset="0"/>
              <a:buChar char="‒"/>
            </a:pP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прозрачный и 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опера-</a:t>
            </a:r>
            <a:r>
              <a:rPr lang="ru-RU" sz="1200" dirty="0" err="1" smtClean="0">
                <a:latin typeface="Geometria" panose="020B0503020204020204" pitchFamily="34" charset="-52"/>
                <a:cs typeface="Segoe UI Light" panose="020B0502040204020203" pitchFamily="34" charset="0"/>
              </a:rPr>
              <a:t>тивный</a:t>
            </a:r>
            <a:r>
              <a:rPr lang="ru-RU" sz="1200" dirty="0" smtClean="0">
                <a:latin typeface="Geometria" panose="020B0503020204020204" pitchFamily="34" charset="-52"/>
                <a:cs typeface="Segoe UI Light" panose="020B0502040204020203" pitchFamily="34" charset="0"/>
              </a:rPr>
              <a:t> </a:t>
            </a:r>
            <a:r>
              <a:rPr lang="ru-RU" sz="1200" dirty="0">
                <a:latin typeface="Geometria" panose="020B0503020204020204" pitchFamily="34" charset="-52"/>
                <a:cs typeface="Segoe UI Light" panose="020B0502040204020203" pitchFamily="34" charset="0"/>
              </a:rPr>
              <a:t>финансовый контроль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z="1400" smtClean="0">
                <a:solidFill>
                  <a:schemeClr val="tx1"/>
                </a:solidFill>
                <a:latin typeface="Geometria" panose="020B0503020204020204" pitchFamily="34" charset="-52"/>
              </a:rPr>
              <a:t>4</a:t>
            </a:fld>
            <a:endParaRPr lang="ru-RU" sz="1400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cxnSp>
        <p:nvCxnSpPr>
          <p:cNvPr id="25" name="Прямая соединительная линия 24"/>
          <p:cNvCxnSpPr>
            <a:stCxn id="8" idx="2"/>
            <a:endCxn id="7" idx="6"/>
          </p:cNvCxnSpPr>
          <p:nvPr/>
        </p:nvCxnSpPr>
        <p:spPr>
          <a:xfrm flipH="1">
            <a:off x="4125220" y="6214633"/>
            <a:ext cx="2083277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2"/>
            <a:endCxn id="8" idx="6"/>
          </p:cNvCxnSpPr>
          <p:nvPr/>
        </p:nvCxnSpPr>
        <p:spPr>
          <a:xfrm flipH="1">
            <a:off x="6388497" y="6214633"/>
            <a:ext cx="2103264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9" idx="2"/>
            <a:endCxn id="9" idx="6"/>
          </p:cNvCxnSpPr>
          <p:nvPr/>
        </p:nvCxnSpPr>
        <p:spPr>
          <a:xfrm flipH="1">
            <a:off x="8671761" y="6214633"/>
            <a:ext cx="2103264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10775025" y="6124633"/>
            <a:ext cx="180000" cy="180000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/>
          <a:srcRect l="4160" r="53372" b="25412"/>
          <a:stretch/>
        </p:blipFill>
        <p:spPr>
          <a:xfrm>
            <a:off x="7619278" y="2290682"/>
            <a:ext cx="1914231" cy="177283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17476" r="9924" b="15663"/>
          <a:stretch/>
        </p:blipFill>
        <p:spPr>
          <a:xfrm>
            <a:off x="850783" y="1521267"/>
            <a:ext cx="2325477" cy="167785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-1296" r="40625" b="30185"/>
          <a:stretch/>
        </p:blipFill>
        <p:spPr>
          <a:xfrm>
            <a:off x="5633006" y="2205471"/>
            <a:ext cx="1807123" cy="14278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" b="36481"/>
          <a:stretch/>
        </p:blipFill>
        <p:spPr>
          <a:xfrm>
            <a:off x="3405897" y="1872343"/>
            <a:ext cx="1941166" cy="153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8611" t="11975" r="26667" b="6543"/>
          <a:stretch/>
        </p:blipFill>
        <p:spPr>
          <a:xfrm>
            <a:off x="9904139" y="2836875"/>
            <a:ext cx="1921769" cy="136090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0845648" y="3600048"/>
            <a:ext cx="726413" cy="1262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6E7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889696" y="3570818"/>
            <a:ext cx="6383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 smtClean="0">
                <a:solidFill>
                  <a:srgbClr val="747E8A"/>
                </a:solidFill>
              </a:rPr>
              <a:t>Расчет заказа</a:t>
            </a:r>
            <a:endParaRPr lang="ru-RU" sz="600" b="1" dirty="0">
              <a:solidFill>
                <a:srgbClr val="747E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890" y="715160"/>
            <a:ext cx="9344562" cy="526206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  <a:sym typeface="Museo Sans Cyrl 300 Regular" charset="0"/>
              </a:rPr>
              <a:t>Весь функционал Системы доступен родителю в </a:t>
            </a:r>
            <a:r>
              <a:rPr lang="ru-RU" altLang="ru-RU" sz="2400" dirty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  <a:sym typeface="Museo Sans Cyrl 300 Regular" charset="0"/>
              </a:rPr>
              <a:t>мобильном приложении РНКБ </a:t>
            </a:r>
            <a:r>
              <a:rPr lang="en-US" altLang="ru-RU" sz="2400" dirty="0" smtClean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  <a:sym typeface="Museo Sans Cyrl 300 Regular" charset="0"/>
              </a:rPr>
              <a:t/>
            </a:r>
            <a:br>
              <a:rPr lang="en-US" altLang="ru-RU" sz="2400" dirty="0" smtClean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  <a:sym typeface="Museo Sans Cyrl 300 Regular" charset="0"/>
              </a:rPr>
            </a:br>
            <a:r>
              <a:rPr lang="ru-RU" altLang="ru-RU" sz="2400" dirty="0" smtClean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  <a:sym typeface="Museo Sans Cyrl 300 Regular" charset="0"/>
              </a:rPr>
              <a:t>1,5 </a:t>
            </a:r>
            <a:r>
              <a:rPr lang="ru-RU" altLang="ru-RU" sz="2400" dirty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  <a:sym typeface="Museo Sans Cyrl 300 Regular" charset="0"/>
              </a:rPr>
              <a:t>млн. </a:t>
            </a:r>
            <a:r>
              <a:rPr lang="ru-RU" altLang="ru-RU" sz="2400" dirty="0" smtClean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  <a:sym typeface="Museo Sans Cyrl 300 Regular" charset="0"/>
              </a:rPr>
              <a:t>пользователей</a:t>
            </a:r>
            <a:endParaRPr lang="ru-RU" sz="2400" b="0" dirty="0">
              <a:latin typeface="Geometria" panose="020B0503020204020204" pitchFamily="34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918" y="1105793"/>
            <a:ext cx="121920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rgbClr val="1E36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smtClean="0">
                <a:ea typeface="Segoe UI Black" panose="020B0A02040204020203" pitchFamily="34" charset="0"/>
                <a:cs typeface="Arial" panose="020B0604020202020204" pitchFamily="34" charset="0"/>
              </a:rPr>
              <a:t>   </a:t>
            </a:r>
            <a:endParaRPr lang="ru-RU" sz="2500" dirty="0"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6071" y="2178986"/>
            <a:ext cx="24950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</a:rPr>
              <a:t>Информация о совершенных поездках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</a:rPr>
              <a:t>Контроль и пополнение баланса лицевых счетов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</a:rPr>
              <a:t>Выбор меню по предпочтению ребенка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</a:rPr>
              <a:t>Прозрачность всех операций по оплате за питание и учету льгот</a:t>
            </a:r>
            <a:endParaRPr lang="ru-RU" sz="1600" dirty="0">
              <a:latin typeface="Geometria" panose="020B0503020204020204" pitchFamily="34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z="1400" smtClean="0">
                <a:solidFill>
                  <a:schemeClr val="tx1"/>
                </a:solidFill>
                <a:latin typeface="Geometria" panose="020B0503020204020204" pitchFamily="34" charset="-52"/>
              </a:rPr>
              <a:t>5</a:t>
            </a:fld>
            <a:endParaRPr lang="ru-RU" sz="1400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92293" y="1631999"/>
            <a:ext cx="2520000" cy="4680000"/>
            <a:chOff x="8638215" y="1926660"/>
            <a:chExt cx="2109967" cy="421993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3263" y="2207124"/>
              <a:ext cx="1744627" cy="3780000"/>
            </a:xfrm>
            <a:prstGeom prst="rect">
              <a:avLst/>
            </a:prstGeom>
          </p:spPr>
        </p:pic>
        <p:pic>
          <p:nvPicPr>
            <p:cNvPr id="20" name="Picture 4" descr="https://static.tildacdn.com/tild3134-6338-4165-a364-323765333534/samsung-galaxy-s9-d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8215" y="1926660"/>
              <a:ext cx="2109967" cy="421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9240452" y="1637056"/>
            <a:ext cx="2520000" cy="4680000"/>
            <a:chOff x="6584448" y="1919400"/>
            <a:chExt cx="2109967" cy="4219934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929" y="2203694"/>
              <a:ext cx="1744575" cy="3780000"/>
            </a:xfrm>
            <a:prstGeom prst="rect">
              <a:avLst/>
            </a:prstGeom>
          </p:spPr>
        </p:pic>
        <p:pic>
          <p:nvPicPr>
            <p:cNvPr id="39" name="Picture 4" descr="https://static.tildacdn.com/tild3134-6338-4165-a364-323765333534/samsung-galaxy-s9-d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448" y="1919400"/>
              <a:ext cx="2109967" cy="421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3544134" y="1631999"/>
            <a:ext cx="2520000" cy="4680000"/>
            <a:chOff x="6584448" y="1919400"/>
            <a:chExt cx="2109967" cy="42199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151" y="2210753"/>
              <a:ext cx="1744625" cy="3780000"/>
            </a:xfrm>
            <a:prstGeom prst="rect">
              <a:avLst/>
            </a:prstGeom>
          </p:spPr>
        </p:pic>
        <p:pic>
          <p:nvPicPr>
            <p:cNvPr id="23" name="Picture 4" descr="https://static.tildacdn.com/tild3134-6338-4165-a364-323765333534/samsung-galaxy-s9-d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448" y="1919400"/>
              <a:ext cx="2109967" cy="421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76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650" y="942569"/>
            <a:ext cx="7468356" cy="4402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</a:rPr>
              <a:t>Выигрывают все участники</a:t>
            </a:r>
            <a:endParaRPr lang="ru-RU" altLang="ru-RU" sz="2400" dirty="0">
              <a:latin typeface="Geometria" panose="020B0503020204020204" pitchFamily="34" charset="-52"/>
              <a:ea typeface="Segoe UI Black" panose="020B0A02040204020203" pitchFamily="34" charset="0"/>
              <a:cs typeface="Arial" panose="020B0604020202020204" pitchFamily="34" charset="0"/>
              <a:sym typeface="Museo Sans Cyrl 300 Regular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z="1400" smtClean="0">
                <a:solidFill>
                  <a:schemeClr val="tx1"/>
                </a:solidFill>
                <a:latin typeface="Geometria" panose="020B0503020204020204" pitchFamily="34" charset="-52"/>
              </a:rPr>
              <a:t>6</a:t>
            </a:fld>
            <a:endParaRPr lang="ru-RU" sz="1400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182754" y="1521273"/>
            <a:ext cx="4127856" cy="4545195"/>
            <a:chOff x="1188083" y="1203693"/>
            <a:chExt cx="3919145" cy="4806129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865689" y="1658633"/>
              <a:ext cx="2241539" cy="900000"/>
            </a:xfrm>
            <a:prstGeom prst="roundRect">
              <a:avLst/>
            </a:prstGeom>
            <a:solidFill>
              <a:schemeClr val="bg1">
                <a:lumMod val="50000"/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60" spc="-23">
                <a:solidFill>
                  <a:schemeClr val="tx1"/>
                </a:solidFill>
                <a:latin typeface="Geometria" panose="020B0503020204020204" pitchFamily="34" charset="-52"/>
                <a:cs typeface="Segoe UI Light" panose="020B0502040204020203" pitchFamily="34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865689" y="3127410"/>
              <a:ext cx="2241539" cy="900000"/>
              <a:chOff x="3796414" y="3014559"/>
              <a:chExt cx="2241539" cy="900000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3796414" y="3014559"/>
                <a:ext cx="2241539" cy="900000"/>
              </a:xfrm>
              <a:prstGeom prst="roundRect">
                <a:avLst/>
              </a:prstGeom>
              <a:solidFill>
                <a:schemeClr val="bg1">
                  <a:lumMod val="50000"/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360" spc="-23">
                  <a:solidFill>
                    <a:schemeClr val="tx1"/>
                  </a:solidFill>
                  <a:latin typeface="Geometria" panose="020B0503020204020204" pitchFamily="34" charset="-52"/>
                  <a:cs typeface="Segoe UI Light" panose="020B0502040204020203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796415" y="3122840"/>
                <a:ext cx="2241538" cy="683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2"/>
                    </a:solidFill>
                    <a:latin typeface="Geometria" panose="020B0503020204020204" pitchFamily="34" charset="-52"/>
                  </a:rPr>
                  <a:t>Комбинаты </a:t>
                </a:r>
              </a:p>
              <a:p>
                <a:r>
                  <a:rPr lang="ru-RU" b="1" dirty="0" smtClean="0">
                    <a:solidFill>
                      <a:schemeClr val="tx2"/>
                    </a:solidFill>
                    <a:latin typeface="Geometria" panose="020B0503020204020204" pitchFamily="34" charset="-52"/>
                  </a:rPr>
                  <a:t>питания</a:t>
                </a:r>
                <a:endParaRPr lang="ru-RU" b="1" dirty="0">
                  <a:solidFill>
                    <a:schemeClr val="tx2"/>
                  </a:solidFill>
                  <a:latin typeface="Geometria" panose="020B0503020204020204" pitchFamily="34" charset="-52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2865690" y="4608156"/>
              <a:ext cx="2241537" cy="900000"/>
              <a:chOff x="3796415" y="4495305"/>
              <a:chExt cx="2241537" cy="900000"/>
            </a:xfrm>
          </p:grpSpPr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796415" y="4495305"/>
                <a:ext cx="2241537" cy="900000"/>
              </a:xfrm>
              <a:prstGeom prst="roundRect">
                <a:avLst/>
              </a:prstGeom>
              <a:solidFill>
                <a:schemeClr val="bg1">
                  <a:lumMod val="50000"/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200" spc="-23">
                  <a:solidFill>
                    <a:schemeClr val="tx1"/>
                  </a:solidFill>
                  <a:latin typeface="Geometria" panose="020B0503020204020204" pitchFamily="34" charset="-52"/>
                  <a:cs typeface="Segoe UI Light" panose="020B0502040204020203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859180" y="4753424"/>
                <a:ext cx="1644414" cy="390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2"/>
                    </a:solidFill>
                    <a:latin typeface="Geometria" panose="020B0503020204020204" pitchFamily="34" charset="-52"/>
                  </a:rPr>
                  <a:t>Родители</a:t>
                </a:r>
                <a:endParaRPr lang="ru-RU" b="1" dirty="0">
                  <a:solidFill>
                    <a:schemeClr val="tx2"/>
                  </a:solidFill>
                  <a:latin typeface="Geometria" panose="020B0503020204020204" pitchFamily="34" charset="-52"/>
                </a:endParaRPr>
              </a:p>
            </p:txBody>
          </p:sp>
        </p:grpSp>
        <p:sp>
          <p:nvSpPr>
            <p:cNvPr id="42" name="bg object 16">
              <a:extLst>
                <a:ext uri="{FF2B5EF4-FFF2-40B4-BE49-F238E27FC236}">
                  <a16:creationId xmlns:a16="http://schemas.microsoft.com/office/drawing/2014/main" id="{F44CC162-5806-4B76-93E1-0D2D75EF5E41}"/>
                </a:ext>
              </a:extLst>
            </p:cNvPr>
            <p:cNvSpPr/>
            <p:nvPr/>
          </p:nvSpPr>
          <p:spPr>
            <a:xfrm>
              <a:off x="1188083" y="4106486"/>
              <a:ext cx="1708989" cy="1903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>
                <a:latin typeface="Geometria" panose="020B0503020204020204" pitchFamily="34" charset="-52"/>
              </a:endParaRPr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id="{3B003BAB-E23E-4DEB-83F2-435D859FBB8B}"/>
                </a:ext>
              </a:extLst>
            </p:cNvPr>
            <p:cNvSpPr/>
            <p:nvPr/>
          </p:nvSpPr>
          <p:spPr>
            <a:xfrm>
              <a:off x="1206783" y="1203693"/>
              <a:ext cx="1708989" cy="1903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>
                <a:latin typeface="Geometria" panose="020B0503020204020204" pitchFamily="34" charset="-52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4015809" y="2127911"/>
            <a:ext cx="2360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metria" panose="020B0503020204020204" pitchFamily="34" charset="-52"/>
              </a:rPr>
              <a:t>Школа</a:t>
            </a:r>
            <a:endParaRPr lang="ru-RU" b="1" dirty="0">
              <a:solidFill>
                <a:schemeClr val="tx2"/>
              </a:solidFill>
              <a:latin typeface="Geometria" panose="020B0503020204020204" pitchFamily="34" charset="-52"/>
            </a:endParaRPr>
          </a:p>
        </p:txBody>
      </p:sp>
      <p:pic>
        <p:nvPicPr>
          <p:cNvPr id="57" name="Picture 88" descr="https://nau.edu/wp-content/uploads/sites/197/noun_School_1249750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08" y="2005041"/>
            <a:ext cx="705820" cy="6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6403436" y="1939030"/>
            <a:ext cx="5780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Geometria" panose="020B0503020204020204"/>
              </a:rPr>
              <a:t>Автоматизация </a:t>
            </a:r>
            <a:r>
              <a:rPr lang="ru-RU" sz="1400" dirty="0" smtClean="0">
                <a:latin typeface="Geometria" panose="020B0503020204020204"/>
              </a:rPr>
              <a:t>и электронный </a:t>
            </a:r>
            <a:r>
              <a:rPr lang="ru-RU" sz="1400" dirty="0">
                <a:latin typeface="Geometria" panose="020B0503020204020204"/>
              </a:rPr>
              <a:t>документооборот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metria" panose="020B0503020204020204"/>
              </a:rPr>
              <a:t>Исключение </a:t>
            </a:r>
            <a:r>
              <a:rPr lang="ru-RU" sz="1400" dirty="0">
                <a:latin typeface="Geometria" panose="020B0503020204020204"/>
              </a:rPr>
              <a:t>несвойственных функций (сбор наличных денег и пр</a:t>
            </a:r>
            <a:r>
              <a:rPr lang="ru-RU" sz="1400" dirty="0" smtClean="0">
                <a:latin typeface="Geometria" panose="020B0503020204020204"/>
              </a:rPr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metria" panose="020B0503020204020204"/>
              </a:rPr>
              <a:t>Оперативное получение данных из Системы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metria" panose="020B0503020204020204"/>
              </a:rPr>
              <a:t>Обеспечение безопасности учащихся за счет единого контура </a:t>
            </a:r>
            <a:endParaRPr lang="ru-RU" sz="1400" dirty="0">
              <a:latin typeface="Geometria" panose="020B050302020402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76717" y="3181339"/>
            <a:ext cx="5780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>
                <a:latin typeface="Geometria" panose="020B0503020204020204"/>
              </a:rPr>
              <a:t>Автоматизация процесса </a:t>
            </a:r>
            <a:r>
              <a:rPr lang="ru-RU" sz="1400" dirty="0" smtClean="0">
                <a:latin typeface="Geometria" panose="020B0503020204020204"/>
              </a:rPr>
              <a:t>планирования закупок </a:t>
            </a:r>
            <a:r>
              <a:rPr lang="ru-RU" sz="1400" dirty="0">
                <a:latin typeface="Geometria" panose="020B0503020204020204"/>
              </a:rPr>
              <a:t>и продаж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metria" panose="020B0503020204020204"/>
              </a:rPr>
              <a:t>Оптимизация финансовых </a:t>
            </a:r>
            <a:r>
              <a:rPr lang="ru-RU" sz="1400" dirty="0">
                <a:latin typeface="Geometria" panose="020B0503020204020204"/>
              </a:rPr>
              <a:t>задач </a:t>
            </a:r>
            <a:endParaRPr lang="ru-RU" sz="1400" dirty="0" smtClean="0">
              <a:latin typeface="Geometria" panose="020B0503020204020204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>
                <a:latin typeface="Geometria" panose="020B0503020204020204"/>
              </a:rPr>
              <a:t>Безналичные </a:t>
            </a:r>
            <a:r>
              <a:rPr lang="ru-RU" sz="1400" dirty="0" smtClean="0">
                <a:latin typeface="Geometria" panose="020B0503020204020204"/>
              </a:rPr>
              <a:t>расчеты и </a:t>
            </a:r>
            <a:r>
              <a:rPr lang="ru-RU" sz="1400" dirty="0" err="1" smtClean="0">
                <a:latin typeface="Geometria" panose="020B0503020204020204"/>
              </a:rPr>
              <a:t>биллинговое</a:t>
            </a:r>
            <a:r>
              <a:rPr lang="ru-RU" sz="1400" dirty="0" smtClean="0">
                <a:latin typeface="Geometria" panose="020B0503020204020204"/>
              </a:rPr>
              <a:t> взаимодействие в </a:t>
            </a:r>
            <a:r>
              <a:rPr lang="en-US" sz="1400" dirty="0" smtClean="0"/>
              <a:t>on-line</a:t>
            </a:r>
            <a:r>
              <a:rPr lang="ru-RU" sz="1400" dirty="0" smtClean="0">
                <a:latin typeface="Geometria" panose="020B0503020204020204"/>
              </a:rPr>
              <a:t>,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metria" panose="020B0503020204020204"/>
              </a:rPr>
              <a:t>Рост доходов за счет сокращения отходов и увеличения процента охвата </a:t>
            </a:r>
            <a:r>
              <a:rPr lang="ru-RU" sz="1400" dirty="0">
                <a:latin typeface="Geometria" panose="020B0503020204020204"/>
              </a:rPr>
              <a:t>горячим питанием </a:t>
            </a:r>
            <a:r>
              <a:rPr lang="ru-RU" sz="1400" dirty="0" smtClean="0">
                <a:latin typeface="Geometria" panose="020B0503020204020204"/>
              </a:rPr>
              <a:t>учащихся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76718" y="4581693"/>
            <a:ext cx="57806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metria" panose="020B0503020204020204"/>
              </a:rPr>
              <a:t>Контроль, выбор меню по предпочтению ребенка, безналичная оплата питания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metria" panose="020B0503020204020204"/>
              </a:rPr>
              <a:t>Все сервисы в одном профиле «Цифровая среда»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metria" panose="020B0503020204020204"/>
              </a:rPr>
              <a:t>Простота в использовании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metria" panose="020B0503020204020204"/>
              </a:rPr>
              <a:t>Развитие финансовой грамотности</a:t>
            </a: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3B003BAB-E23E-4DEB-83F2-435D859FBB8B}"/>
              </a:ext>
            </a:extLst>
          </p:cNvPr>
          <p:cNvSpPr>
            <a:spLocks noChangeAspect="1"/>
          </p:cNvSpPr>
          <p:nvPr/>
        </p:nvSpPr>
        <p:spPr>
          <a:xfrm>
            <a:off x="2215809" y="2932794"/>
            <a:ext cx="1799999" cy="1682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eometria" panose="020B0503020204020204" pitchFamily="34" charset="-5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05" y="3225539"/>
            <a:ext cx="1392300" cy="9152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263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2267324" y="1312107"/>
            <a:ext cx="2052000" cy="878760"/>
          </a:xfrm>
          <a:prstGeom prst="round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Geometria" panose="020B0503020204020204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267324" y="4515839"/>
            <a:ext cx="2052000" cy="878760"/>
          </a:xfrm>
          <a:prstGeom prst="round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Geometria" panose="020B050302020402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544" y="924463"/>
            <a:ext cx="7468356" cy="4402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</a:rPr>
              <a:t>Лучшая </a:t>
            </a:r>
            <a:r>
              <a:rPr lang="ru-RU" sz="2400" dirty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</a:rPr>
              <a:t>оценка – отзывы </a:t>
            </a:r>
            <a:r>
              <a:rPr lang="ru-RU" sz="2400" dirty="0" smtClean="0">
                <a:latin typeface="Geometria" panose="020B0503020204020204" pitchFamily="34" charset="-52"/>
                <a:ea typeface="Segoe UI Black" panose="020B0A02040204020203" pitchFamily="34" charset="0"/>
                <a:cs typeface="Arial" panose="020B0604020202020204" pitchFamily="34" charset="0"/>
              </a:rPr>
              <a:t>пользователей</a:t>
            </a:r>
            <a:endParaRPr lang="ru-RU" altLang="ru-RU" sz="2400" dirty="0">
              <a:latin typeface="Geometria" panose="020B0503020204020204" pitchFamily="34" charset="-52"/>
              <a:ea typeface="Segoe UI Black" panose="020B0A02040204020203" pitchFamily="34" charset="0"/>
              <a:cs typeface="Arial" panose="020B0604020202020204" pitchFamily="34" charset="0"/>
              <a:sym typeface="Museo Sans Cyrl 300 Regular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CB91-E60B-4FFB-8435-ABC511ED27AE}" type="slidenum">
              <a:rPr lang="ru-RU" sz="1400" smtClean="0">
                <a:solidFill>
                  <a:schemeClr val="tx1"/>
                </a:solidFill>
                <a:latin typeface="Geometria" panose="020B0503020204020204" pitchFamily="34" charset="-52"/>
              </a:rPr>
              <a:t>7</a:t>
            </a:fld>
            <a:endParaRPr lang="ru-RU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58424" r="4724" b="32970"/>
          <a:stretch/>
        </p:blipFill>
        <p:spPr>
          <a:xfrm>
            <a:off x="6344024" y="5449859"/>
            <a:ext cx="3358620" cy="4668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93" y="2201506"/>
            <a:ext cx="1620000" cy="10922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/>
          <a:stretch/>
        </p:blipFill>
        <p:spPr>
          <a:xfrm>
            <a:off x="4014589" y="3465512"/>
            <a:ext cx="1620000" cy="8300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7" y="2227508"/>
            <a:ext cx="1620000" cy="21437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311" y="1646394"/>
            <a:ext cx="102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Родители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99544" y="4717737"/>
            <a:ext cx="918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Комбинат </a:t>
            </a:r>
          </a:p>
          <a:p>
            <a:r>
              <a:rPr lang="ru-RU" sz="1200" dirty="0" smtClean="0"/>
              <a:t>питания</a:t>
            </a:r>
            <a:endParaRPr lang="ru-RU" sz="12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356651" y="5425870"/>
            <a:ext cx="1499235" cy="1290505"/>
            <a:chOff x="171753" y="0"/>
            <a:chExt cx="1448247" cy="10430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/>
            <a:srcRect l="10602"/>
            <a:stretch/>
          </p:blipFill>
          <p:spPr>
            <a:xfrm>
              <a:off x="171753" y="0"/>
              <a:ext cx="1448247" cy="104308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090" y="204941"/>
              <a:ext cx="1062866" cy="677239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6374264" y="4717736"/>
            <a:ext cx="1099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Управление </a:t>
            </a:r>
          </a:p>
          <a:p>
            <a:r>
              <a:rPr lang="ru-RU" sz="1200" dirty="0" smtClean="0"/>
              <a:t>образования</a:t>
            </a:r>
            <a:endParaRPr lang="ru-RU" sz="1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1"/>
          <a:stretch/>
        </p:blipFill>
        <p:spPr>
          <a:xfrm>
            <a:off x="6344024" y="2281510"/>
            <a:ext cx="3107527" cy="184942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6372577" y="1348748"/>
            <a:ext cx="2052000" cy="878760"/>
          </a:xfrm>
          <a:prstGeom prst="round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Geometria" panose="020B0503020204020204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61327" y="1619092"/>
            <a:ext cx="651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Школа</a:t>
            </a:r>
            <a:endParaRPr lang="ru-RU" sz="1200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381777" y="4547110"/>
            <a:ext cx="2042800" cy="878760"/>
          </a:xfrm>
          <a:prstGeom prst="round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Geometria" panose="020B0503020204020204"/>
            </a:endParaRPr>
          </a:p>
        </p:txBody>
      </p:sp>
      <p:sp>
        <p:nvSpPr>
          <p:cNvPr id="33" name="bg object 16">
            <a:extLst>
              <a:ext uri="{FF2B5EF4-FFF2-40B4-BE49-F238E27FC236}">
                <a16:creationId xmlns:a16="http://schemas.microsoft.com/office/drawing/2014/main" id="{F44CC162-5806-4B76-93E1-0D2D75EF5E41}"/>
              </a:ext>
            </a:extLst>
          </p:cNvPr>
          <p:cNvSpPr/>
          <p:nvPr/>
        </p:nvSpPr>
        <p:spPr>
          <a:xfrm>
            <a:off x="3453452" y="1399564"/>
            <a:ext cx="890763" cy="791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latin typeface="Geometria" panose="020B0503020204020204" pitchFamily="34" charset="-52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3B003BAB-E23E-4DEB-83F2-435D859FBB8B}"/>
              </a:ext>
            </a:extLst>
          </p:cNvPr>
          <p:cNvSpPr>
            <a:spLocks noChangeAspect="1"/>
          </p:cNvSpPr>
          <p:nvPr/>
        </p:nvSpPr>
        <p:spPr>
          <a:xfrm>
            <a:off x="3301612" y="4443505"/>
            <a:ext cx="1141276" cy="10667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eometria" panose="020B0503020204020204" pitchFamily="34" charset="-52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68" y="4624830"/>
            <a:ext cx="887622" cy="583477"/>
          </a:xfrm>
          <a:prstGeom prst="rect">
            <a:avLst/>
          </a:prstGeom>
          <a:effectLst/>
        </p:spPr>
      </p:pic>
      <p:sp>
        <p:nvSpPr>
          <p:cNvPr id="36" name="object 11">
            <a:extLst>
              <a:ext uri="{FF2B5EF4-FFF2-40B4-BE49-F238E27FC236}">
                <a16:creationId xmlns:a16="http://schemas.microsoft.com/office/drawing/2014/main" id="{3B003BAB-E23E-4DEB-83F2-435D859FBB8B}"/>
              </a:ext>
            </a:extLst>
          </p:cNvPr>
          <p:cNvSpPr>
            <a:spLocks noChangeAspect="1"/>
          </p:cNvSpPr>
          <p:nvPr/>
        </p:nvSpPr>
        <p:spPr>
          <a:xfrm>
            <a:off x="7368129" y="4455598"/>
            <a:ext cx="1141276" cy="10667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eometria" panose="020B0503020204020204" pitchFamily="34" charset="-52"/>
            </a:endParaRPr>
          </a:p>
        </p:txBody>
      </p:sp>
      <p:pic>
        <p:nvPicPr>
          <p:cNvPr id="41" name="Picture 6" descr="https://cdn1.iconfinder.com/data/icons/politics-8/64/parliament-building-senate-congress-landmark-25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49" y="4669365"/>
            <a:ext cx="504952" cy="4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11">
            <a:extLst>
              <a:ext uri="{FF2B5EF4-FFF2-40B4-BE49-F238E27FC236}">
                <a16:creationId xmlns:a16="http://schemas.microsoft.com/office/drawing/2014/main" id="{3B003BAB-E23E-4DEB-83F2-435D859FBB8B}"/>
              </a:ext>
            </a:extLst>
          </p:cNvPr>
          <p:cNvSpPr>
            <a:spLocks noChangeAspect="1"/>
          </p:cNvSpPr>
          <p:nvPr/>
        </p:nvSpPr>
        <p:spPr>
          <a:xfrm>
            <a:off x="7327149" y="1293568"/>
            <a:ext cx="1141276" cy="10667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eometria" panose="020B0503020204020204" pitchFamily="34" charset="-52"/>
            </a:endParaRPr>
          </a:p>
        </p:txBody>
      </p:sp>
      <p:pic>
        <p:nvPicPr>
          <p:cNvPr id="62" name="Picture 88" descr="https://nau.edu/wp-content/uploads/sites/197/noun_School_1249750-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79" y="1549403"/>
            <a:ext cx="465049" cy="4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3576" y="1436914"/>
            <a:ext cx="7826375" cy="333538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000" b="1" spc="-150" dirty="0">
                <a:solidFill>
                  <a:srgbClr val="1E3642"/>
                </a:solidFill>
                <a:latin typeface="Geometria" panose="020B0503020204020204" pitchFamily="34" charset="-52"/>
                <a:ea typeface="+mj-ea"/>
                <a:cs typeface="Arial" panose="020B0604020202020204" pitchFamily="34" charset="0"/>
              </a:rPr>
              <a:t>Цифровая среда гражданина РФ – 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000" b="1" spc="-150" dirty="0">
                <a:solidFill>
                  <a:srgbClr val="1E3642"/>
                </a:solidFill>
                <a:latin typeface="Geometria" panose="020B0503020204020204" pitchFamily="34" charset="-52"/>
                <a:ea typeface="+mj-ea"/>
                <a:cs typeface="Arial" panose="020B0604020202020204" pitchFamily="34" charset="0"/>
              </a:rPr>
              <a:t>движение в цифровое будущее вместе</a:t>
            </a:r>
            <a:r>
              <a:rPr lang="ru-RU" sz="3000" b="1" spc="-150" dirty="0" smtClean="0">
                <a:solidFill>
                  <a:srgbClr val="1E3642"/>
                </a:solidFill>
                <a:latin typeface="Geometria" panose="020B0503020204020204" pitchFamily="34" charset="-52"/>
                <a:ea typeface="+mj-ea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3000" b="1" spc="-150" dirty="0" smtClean="0">
              <a:solidFill>
                <a:srgbClr val="1E3642"/>
              </a:solidFill>
              <a:latin typeface="Geometria" panose="020B0503020204020204" pitchFamily="34" charset="-52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3000" b="1" spc="-150" dirty="0">
              <a:solidFill>
                <a:srgbClr val="1E3642"/>
              </a:solidFill>
              <a:latin typeface="Geometria" panose="020B0503020204020204" pitchFamily="34" charset="-52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9931</TotalTime>
  <Words>366</Words>
  <Application>Microsoft Office PowerPoint</Application>
  <PresentationFormat>Широкоэкранный</PresentationFormat>
  <Paragraphs>85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Geometria</vt:lpstr>
      <vt:lpstr>Museo Sans Cyrl 300 Regular</vt:lpstr>
      <vt:lpstr>Segoe UI</vt:lpstr>
      <vt:lpstr>Segoe UI Black</vt:lpstr>
      <vt:lpstr>Segoe UI Light</vt:lpstr>
      <vt:lpstr>Verdana</vt:lpstr>
      <vt:lpstr>Тема Office</vt:lpstr>
      <vt:lpstr> Цифровая среда. Образование      Управление по развитию взаимоотношений с партнерами Руководители проекта: Зиброва Анастасия: +7978-7538146 Степанова Валентина: +7978-2029299  </vt:lpstr>
      <vt:lpstr>Презентация PowerPoint</vt:lpstr>
      <vt:lpstr>Комплексное решение для общеобразовательных учреждений</vt:lpstr>
      <vt:lpstr>Простое внедрение для пользователей</vt:lpstr>
      <vt:lpstr>Весь функционал Системы доступен родителю в мобильном приложении РНКБ  1,5 млн. пользователей</vt:lpstr>
      <vt:lpstr>Выигрывают все участники</vt:lpstr>
      <vt:lpstr>Лучшая оценка – отзывы пользователей</vt:lpstr>
      <vt:lpstr>Презентация PowerPoint</vt:lpstr>
    </vt:vector>
  </TitlesOfParts>
  <Company>RNCB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Костышин Александр Михайлович</dc:creator>
  <cp:lastModifiedBy>Шамановская Оксана Ивановна</cp:lastModifiedBy>
  <cp:revision>164</cp:revision>
  <cp:lastPrinted>2023-07-18T13:17:55Z</cp:lastPrinted>
  <dcterms:created xsi:type="dcterms:W3CDTF">2022-09-21T07:22:11Z</dcterms:created>
  <dcterms:modified xsi:type="dcterms:W3CDTF">2023-08-29T12:28:57Z</dcterms:modified>
</cp:coreProperties>
</file>