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5" r:id="rId8"/>
    <p:sldId id="266" r:id="rId9"/>
    <p:sldId id="262" r:id="rId10"/>
    <p:sldId id="267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________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package" Target="../embeddings/_________Microsoft_Word1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239" y="836712"/>
            <a:ext cx="8964488" cy="5904656"/>
          </a:xfrm>
        </p:spPr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sz="4000" b="1" dirty="0">
                <a:solidFill>
                  <a:srgbClr val="C00000"/>
                </a:solidFill>
              </a:rPr>
              <a:t>Самостоятельная работа учащихся на уроках </a:t>
            </a:r>
            <a:r>
              <a:rPr lang="ru-RU" sz="4000" b="1" dirty="0" smtClean="0">
                <a:solidFill>
                  <a:srgbClr val="C00000"/>
                </a:solidFill>
              </a:rPr>
              <a:t>математики</a:t>
            </a:r>
          </a:p>
          <a:p>
            <a:pPr algn="l"/>
            <a:r>
              <a:rPr lang="ru-RU" sz="3600" b="1" dirty="0"/>
              <a:t>Предполагаемый результат</a:t>
            </a:r>
            <a:r>
              <a:rPr lang="ru-RU" b="1" dirty="0"/>
              <a:t>:</a:t>
            </a:r>
            <a:endParaRPr lang="ru-RU" dirty="0"/>
          </a:p>
          <a:p>
            <a:pPr algn="l"/>
            <a:r>
              <a:rPr lang="ru-RU" sz="4400" b="1" i="1" dirty="0" smtClean="0">
                <a:solidFill>
                  <a:schemeClr val="tx1"/>
                </a:solidFill>
              </a:rPr>
              <a:t>       Улучшение </a:t>
            </a:r>
            <a:r>
              <a:rPr lang="ru-RU" sz="4400" b="1" i="1" dirty="0">
                <a:solidFill>
                  <a:schemeClr val="tx1"/>
                </a:solidFill>
              </a:rPr>
              <a:t>качества математической подготовки учащихся после внедрения систематического проведения самостоятельных работ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764704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3600" b="1" i="1" dirty="0" smtClean="0"/>
              <a:t>Отчёт по теме </a:t>
            </a:r>
            <a:r>
              <a:rPr lang="ru-RU" sz="3600" b="1" i="1" dirty="0"/>
              <a:t>самообразования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16605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6687"/>
            <a:ext cx="9144000" cy="68313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sz="3600" i="1" dirty="0" smtClean="0"/>
              <a:t>Я </a:t>
            </a:r>
            <a:r>
              <a:rPr lang="ru-RU" sz="3600" i="1" dirty="0"/>
              <a:t>считаю очень эффективной самостоятельную работу по формированию новых  знаний. В процессе самостоятельной деятельности учащихся довести до сознания каждого ученика, содержание нового понятия. Эти работы проводятся при первичном закреплении знаний, т.е. сразу после объяснения нового материала</a:t>
            </a:r>
            <a:r>
              <a:rPr lang="ru-RU" sz="3600" i="1" dirty="0" smtClean="0"/>
              <a:t>.</a:t>
            </a:r>
          </a:p>
          <a:p>
            <a:pPr marL="0" indent="0">
              <a:buNone/>
            </a:pPr>
            <a:r>
              <a:rPr lang="ru-RU" sz="3600" b="1" dirty="0" smtClean="0"/>
              <a:t>1.Сумма двух углов равна 200˚. Смежные ли эти углы?</a:t>
            </a:r>
          </a:p>
          <a:p>
            <a:pPr marL="0" indent="0">
              <a:buNone/>
            </a:pPr>
            <a:r>
              <a:rPr lang="ru-RU" sz="3600" b="1" dirty="0" smtClean="0"/>
              <a:t>2. Сумма </a:t>
            </a:r>
            <a:r>
              <a:rPr lang="ru-RU" sz="3600" b="1" dirty="0"/>
              <a:t>двух углов равна </a:t>
            </a:r>
            <a:r>
              <a:rPr lang="ru-RU" sz="3600" b="1" dirty="0" smtClean="0"/>
              <a:t>180˚</a:t>
            </a:r>
            <a:r>
              <a:rPr lang="ru-RU" sz="3600" b="1" dirty="0"/>
              <a:t>. </a:t>
            </a:r>
            <a:r>
              <a:rPr lang="ru-RU" sz="3600" b="1" dirty="0" smtClean="0"/>
              <a:t>Обязательно </a:t>
            </a:r>
            <a:r>
              <a:rPr lang="ru-RU" sz="3600" b="1" dirty="0"/>
              <a:t>ли эти </a:t>
            </a:r>
            <a:r>
              <a:rPr lang="ru-RU" sz="3600" b="1" dirty="0" smtClean="0"/>
              <a:t>углы смежные?</a:t>
            </a:r>
          </a:p>
          <a:p>
            <a:pPr marL="0" indent="0">
              <a:buNone/>
            </a:pPr>
            <a:r>
              <a:rPr lang="ru-RU" sz="3600" b="1" dirty="0" smtClean="0"/>
              <a:t>3. Закончите предложение: «Два угла называются смежными, если…»</a:t>
            </a:r>
            <a:endParaRPr lang="ru-RU" sz="3600" b="1" dirty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0359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9324528" cy="6669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u="sng" dirty="0"/>
              <a:t>Вывод: </a:t>
            </a:r>
            <a:r>
              <a:rPr lang="ru-RU" sz="4000" dirty="0" smtClean="0"/>
              <a:t>При отсутствии доли самостоятельности </a:t>
            </a:r>
            <a:r>
              <a:rPr lang="ru-RU" sz="4000" dirty="0"/>
              <a:t>знания запоминаются многими учащимися механически, они не обнаруживают того многообразия связей, которое должно быть усвоено для достижения высокого уровня системности знаний. Поэтому в своей работе я уделяю большое внимание самостоятельности 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4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Самостоятельная </a:t>
            </a:r>
            <a:r>
              <a:rPr lang="ru-RU" sz="2800" b="1" dirty="0" smtClean="0">
                <a:solidFill>
                  <a:srgbClr val="C00000"/>
                </a:solidFill>
              </a:rPr>
              <a:t>работа </a:t>
            </a:r>
            <a:r>
              <a:rPr lang="ru-RU" b="1" dirty="0" smtClean="0">
                <a:solidFill>
                  <a:srgbClr val="C00000"/>
                </a:solidFill>
              </a:rPr>
              <a:t>- </a:t>
            </a:r>
            <a:r>
              <a:rPr lang="ru-RU" sz="2400" b="1" dirty="0" smtClean="0">
                <a:solidFill>
                  <a:srgbClr val="C00000"/>
                </a:solidFill>
              </a:rPr>
              <a:t>это </a:t>
            </a:r>
            <a:r>
              <a:rPr lang="ru-RU" sz="2400" b="1" dirty="0">
                <a:solidFill>
                  <a:srgbClr val="C00000"/>
                </a:solidFill>
              </a:rPr>
              <a:t>средство обучения, которое;</a:t>
            </a:r>
          </a:p>
          <a:p>
            <a:pPr marL="45720" indent="0">
              <a:buNone/>
            </a:pPr>
            <a:r>
              <a:rPr lang="ru-RU" sz="2400" dirty="0"/>
              <a:t>  </a:t>
            </a:r>
            <a:r>
              <a:rPr lang="ru-RU" sz="2400" dirty="0" smtClean="0"/>
              <a:t>  </a:t>
            </a:r>
            <a:r>
              <a:rPr lang="ru-RU" sz="2400" dirty="0"/>
              <a:t>- в каждой конкретной ситуации усвоения соответствует конкретной дидактической цели и задачи: </a:t>
            </a:r>
          </a:p>
          <a:p>
            <a:pPr marL="45720" indent="0">
              <a:buNone/>
            </a:pPr>
            <a:r>
              <a:rPr lang="ru-RU" sz="2400" dirty="0" smtClean="0"/>
              <a:t>   </a:t>
            </a:r>
            <a:r>
              <a:rPr lang="ru-RU" sz="2400" dirty="0"/>
              <a:t>- вырабатывает у учащихся психологическую установку на самостоятельное систематическое пополнение своих знаний и выработку умений ориентироваться в потоке информации при решении новых познавательных задач;</a:t>
            </a:r>
          </a:p>
          <a:p>
            <a:pPr marL="4572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-является важнейшим орудием педагогического руководства и управления самостоятельной познавательной  деятельностью учащегося  в процессе обучения.</a:t>
            </a:r>
          </a:p>
          <a:p>
            <a:pPr marL="45720" indent="0">
              <a:buNone/>
            </a:pPr>
            <a:r>
              <a:rPr lang="ru-RU" sz="2400" dirty="0" smtClean="0"/>
              <a:t>  Эффективность </a:t>
            </a:r>
            <a:r>
              <a:rPr lang="ru-RU" sz="2400" dirty="0"/>
              <a:t>выполнения учащимся самостоятельной работы в процессе обучения во многом зависит от условий ее организации, содержания и характера заданий, логики изложения источник знаний, качества достигнутых учеником результатов в ходе выполнения этой работы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05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9144000" cy="666936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i="1" dirty="0" smtClean="0"/>
              <a:t>        </a:t>
            </a:r>
            <a:r>
              <a:rPr lang="ru-RU" sz="2600" b="1" i="1" dirty="0" smtClean="0">
                <a:solidFill>
                  <a:srgbClr val="C00000"/>
                </a:solidFill>
              </a:rPr>
              <a:t>Типы </a:t>
            </a:r>
            <a:r>
              <a:rPr lang="ru-RU" sz="2600" b="1" i="1" dirty="0">
                <a:solidFill>
                  <a:srgbClr val="C00000"/>
                </a:solidFill>
              </a:rPr>
              <a:t>самостоятельных работ:</a:t>
            </a:r>
            <a:endParaRPr lang="ru-RU" sz="2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            А</a:t>
            </a:r>
            <a:r>
              <a:rPr lang="ru-RU" dirty="0"/>
              <a:t>)  воспроизводящие;</a:t>
            </a:r>
          </a:p>
          <a:p>
            <a:pPr marL="0" indent="0">
              <a:buNone/>
            </a:pPr>
            <a:r>
              <a:rPr lang="ru-RU" dirty="0" smtClean="0"/>
              <a:t>            Б</a:t>
            </a:r>
            <a:r>
              <a:rPr lang="ru-RU" dirty="0"/>
              <a:t>) реконструктивно-вариантные;</a:t>
            </a:r>
          </a:p>
          <a:p>
            <a:pPr marL="0" indent="0">
              <a:buNone/>
            </a:pPr>
            <a:r>
              <a:rPr lang="ru-RU" dirty="0" smtClean="0"/>
              <a:t>            В</a:t>
            </a:r>
            <a:r>
              <a:rPr lang="ru-RU" dirty="0"/>
              <a:t>) эвристические</a:t>
            </a:r>
          </a:p>
          <a:p>
            <a:pPr marL="0" indent="0">
              <a:buNone/>
            </a:pPr>
            <a:r>
              <a:rPr lang="ru-RU" dirty="0" smtClean="0"/>
              <a:t>             Г</a:t>
            </a:r>
            <a:r>
              <a:rPr lang="ru-RU" dirty="0"/>
              <a:t>) творческие</a:t>
            </a:r>
          </a:p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ru-RU" sz="2600" b="1" i="1" dirty="0">
                <a:solidFill>
                  <a:srgbClr val="C00000"/>
                </a:solidFill>
              </a:rPr>
              <a:t>Формы организации самостоятельных работ</a:t>
            </a:r>
            <a:r>
              <a:rPr lang="ru-RU" sz="2600" b="1" dirty="0">
                <a:solidFill>
                  <a:srgbClr val="C00000"/>
                </a:solidFill>
              </a:rPr>
              <a:t> </a:t>
            </a:r>
            <a:endParaRPr lang="ru-RU" sz="2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          А</a:t>
            </a:r>
            <a:r>
              <a:rPr lang="ru-RU" dirty="0"/>
              <a:t>) индивидуальные</a:t>
            </a:r>
          </a:p>
          <a:p>
            <a:pPr marL="0" indent="0">
              <a:buNone/>
            </a:pPr>
            <a:r>
              <a:rPr lang="ru-RU" dirty="0"/>
              <a:t>       </a:t>
            </a:r>
            <a:r>
              <a:rPr lang="ru-RU" dirty="0" smtClean="0"/>
              <a:t>   </a:t>
            </a:r>
            <a:r>
              <a:rPr lang="ru-RU" dirty="0"/>
              <a:t>Б) групповые</a:t>
            </a:r>
          </a:p>
          <a:p>
            <a:pPr marL="0" indent="0">
              <a:buNone/>
            </a:pPr>
            <a:r>
              <a:rPr lang="ru-RU" dirty="0"/>
              <a:t>      </a:t>
            </a:r>
            <a:r>
              <a:rPr lang="ru-RU" dirty="0" smtClean="0"/>
              <a:t>    </a:t>
            </a:r>
            <a:r>
              <a:rPr lang="ru-RU" dirty="0"/>
              <a:t>В) фронтальные</a:t>
            </a:r>
          </a:p>
          <a:p>
            <a:pPr marL="0" indent="0">
              <a:buNone/>
            </a:pPr>
            <a:r>
              <a:rPr lang="ru-RU" sz="2600" b="1" dirty="0">
                <a:solidFill>
                  <a:srgbClr val="C00000"/>
                </a:solidFill>
              </a:rPr>
              <a:t> </a:t>
            </a:r>
            <a:r>
              <a:rPr lang="ru-RU" sz="2600" b="1" dirty="0" smtClean="0">
                <a:solidFill>
                  <a:srgbClr val="C00000"/>
                </a:solidFill>
              </a:rPr>
              <a:t>       </a:t>
            </a:r>
            <a:r>
              <a:rPr lang="ru-RU" sz="2600" b="1" i="1" dirty="0">
                <a:solidFill>
                  <a:srgbClr val="C00000"/>
                </a:solidFill>
              </a:rPr>
              <a:t>Виды  самостоятельных работ</a:t>
            </a:r>
            <a:endParaRPr lang="ru-RU" sz="2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/>
              <a:t>      А) работы учащихся при изучении нового материала (работа с книгой, </a:t>
            </a:r>
            <a:r>
              <a:rPr lang="ru-RU" dirty="0" smtClean="0"/>
              <a:t>                		упражнения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      Б) обучающие самостоятельные работы по формированию знаний и </a:t>
            </a:r>
            <a:r>
              <a:rPr lang="ru-RU" dirty="0" smtClean="0"/>
              <a:t>		навыков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      В) проверочные, контрольные, обзорные и итоговые работы</a:t>
            </a:r>
          </a:p>
          <a:p>
            <a:pPr marL="0" indent="0">
              <a:buNone/>
            </a:pPr>
            <a:r>
              <a:rPr lang="ru-RU" dirty="0"/>
              <a:t>      Г) тесты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Д</a:t>
            </a:r>
            <a:r>
              <a:rPr lang="ru-RU" dirty="0"/>
              <a:t>) доклады, рефераты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39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 smtClean="0"/>
              <a:t>    Как </a:t>
            </a:r>
            <a:r>
              <a:rPr lang="ru-RU" sz="4000" dirty="0"/>
              <a:t>показывает мой личный опыт ;</a:t>
            </a:r>
          </a:p>
          <a:p>
            <a:pPr marL="4572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На </a:t>
            </a:r>
            <a:r>
              <a:rPr lang="ru-RU" sz="4000" dirty="0"/>
              <a:t>этапе </a:t>
            </a:r>
            <a:r>
              <a:rPr lang="ru-RU" sz="4000" dirty="0" smtClean="0"/>
              <a:t>осмысления </a:t>
            </a:r>
            <a:r>
              <a:rPr lang="ru-RU" sz="4000" dirty="0"/>
              <a:t>изучаемого материала самостоятельные работы на уроке могут занимать 5-6 мин.</a:t>
            </a:r>
          </a:p>
          <a:p>
            <a:pPr marL="45720" indent="0">
              <a:buNone/>
            </a:pPr>
            <a:r>
              <a:rPr lang="ru-RU" sz="4000" dirty="0"/>
              <a:t> На этапе формирования навыков до 30 мин.</a:t>
            </a:r>
          </a:p>
          <a:p>
            <a:pPr marL="45720" indent="0">
              <a:buNone/>
            </a:pPr>
            <a:r>
              <a:rPr lang="ru-RU" sz="4000" dirty="0"/>
              <a:t> На  этапе формирования умений по применению изучаемого материала до 10-15 </a:t>
            </a:r>
            <a:r>
              <a:rPr lang="ru-RU" sz="4000" dirty="0" smtClean="0"/>
              <a:t>мин.</a:t>
            </a: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8509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Основные требования к организации самостоятельной деятельности учащегося на уроке.</a:t>
            </a:r>
          </a:p>
          <a:p>
            <a:pPr marL="45720" lvl="0" indent="0">
              <a:buNone/>
            </a:pPr>
            <a:r>
              <a:rPr lang="ru-RU" sz="2800" dirty="0" smtClean="0"/>
              <a:t>   Любая  </a:t>
            </a:r>
            <a:r>
              <a:rPr lang="ru-RU" sz="2800" dirty="0"/>
              <a:t>самостоятельная работа имеет конкретную цель. Каждый ученик знает порядок и приемы выполнения работы</a:t>
            </a:r>
          </a:p>
          <a:p>
            <a:pPr marL="45720" lvl="0" indent="0">
              <a:buNone/>
            </a:pPr>
            <a:r>
              <a:rPr lang="ru-RU" sz="2800" dirty="0" smtClean="0"/>
              <a:t>    Самостоятельная </a:t>
            </a:r>
            <a:r>
              <a:rPr lang="ru-RU" sz="2800" dirty="0"/>
              <a:t>работа соответствует учебным возможностям ученика.</a:t>
            </a:r>
          </a:p>
          <a:p>
            <a:pPr marL="45720" lvl="0" indent="0">
              <a:buNone/>
            </a:pPr>
            <a:r>
              <a:rPr lang="ru-RU" sz="2800" dirty="0" smtClean="0"/>
              <a:t>    Самостоятельная </a:t>
            </a:r>
            <a:r>
              <a:rPr lang="ru-RU" sz="2800" dirty="0"/>
              <a:t>работа должна развивать познавательные способности учащегося.</a:t>
            </a:r>
          </a:p>
          <a:p>
            <a:pPr marL="45720" lvl="0" indent="0">
              <a:buNone/>
            </a:pPr>
            <a:r>
              <a:rPr lang="ru-RU" sz="2800" dirty="0" smtClean="0"/>
              <a:t>    Содержание </a:t>
            </a:r>
            <a:r>
              <a:rPr lang="ru-RU" sz="2800" dirty="0"/>
              <a:t>работы и форма ее выполнения должна вызывать интерес у учащегося, желание выполнить работу до конца.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047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8231" y="0"/>
            <a:ext cx="9036496" cy="674136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dirty="0"/>
              <a:t>В своей работе я часто использую карточки-консультанты, которые при самостоятельной работе полагают  ученику решить </a:t>
            </a:r>
            <a:r>
              <a:rPr lang="ru-RU" sz="4000" dirty="0" smtClean="0"/>
              <a:t>задачу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68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669360"/>
          </a:xfrm>
        </p:spPr>
        <p:txBody>
          <a:bodyPr/>
          <a:lstStyle/>
          <a:p>
            <a:pPr marL="45720" indent="0">
              <a:buNone/>
            </a:pP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К </a:t>
            </a:r>
            <a:r>
              <a:rPr lang="ru-RU" sz="2800" dirty="0"/>
              <a:t>примеру</a:t>
            </a:r>
            <a:r>
              <a:rPr lang="ru-RU" sz="2800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187296"/>
              </p:ext>
            </p:extLst>
          </p:nvPr>
        </p:nvGraphicFramePr>
        <p:xfrm>
          <a:off x="-612576" y="1124744"/>
          <a:ext cx="10729192" cy="2491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Документ" r:id="rId4" imgW="6082484" imgH="1305639" progId="Word.Document.12">
                  <p:embed/>
                </p:oleObj>
              </mc:Choice>
              <mc:Fallback>
                <p:oleObj name="Документ" r:id="rId4" imgW="6082484" imgH="130563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612576" y="1124744"/>
                        <a:ext cx="10729192" cy="2491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515009"/>
              </p:ext>
            </p:extLst>
          </p:nvPr>
        </p:nvGraphicFramePr>
        <p:xfrm>
          <a:off x="0" y="3284984"/>
          <a:ext cx="9144000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Документ" r:id="rId7" imgW="6082484" imgH="1410566" progId="Word.Document.12">
                  <p:embed/>
                </p:oleObj>
              </mc:Choice>
              <mc:Fallback>
                <p:oleObj name="Документ" r:id="rId7" imgW="6082484" imgH="14105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3284984"/>
                        <a:ext cx="9144000" cy="2736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5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   </a:t>
            </a:r>
            <a:r>
              <a:rPr lang="ru-RU" sz="3200" i="1" dirty="0" smtClean="0"/>
              <a:t>Записи </a:t>
            </a:r>
            <a:r>
              <a:rPr lang="ru-RU" sz="3200" i="1" dirty="0"/>
              <a:t>должны быть краткими и одновременно исчерпывающими. Практика показывает, что после решения несколько похожих задач, используя </a:t>
            </a:r>
            <a:r>
              <a:rPr lang="ru-RU" sz="3200" i="1" dirty="0" smtClean="0"/>
              <a:t>карточку -</a:t>
            </a:r>
            <a:r>
              <a:rPr lang="ru-RU" sz="3200" i="1" dirty="0"/>
              <a:t>консультанта учащихся хорошо усваивают алгоритм решения и не испытывают серьезных трудностей в дальнейшем. Мне нравится самостоятельные работы следующего вида</a:t>
            </a:r>
            <a:r>
              <a:rPr lang="ru-RU" sz="3200" i="1" dirty="0" smtClean="0"/>
              <a:t>:</a:t>
            </a:r>
          </a:p>
          <a:p>
            <a:pPr marL="0" indent="0">
              <a:buNone/>
            </a:pPr>
            <a:r>
              <a:rPr lang="ru-RU" sz="3200" b="1" dirty="0" smtClean="0"/>
              <a:t>Найдите ошибки: 3,4+5,3=87;  4,2-1,6=1,6.</a:t>
            </a:r>
          </a:p>
          <a:p>
            <a:pPr marL="0" indent="0">
              <a:buNone/>
            </a:pPr>
            <a:r>
              <a:rPr lang="ru-RU" sz="3200" b="1" dirty="0" smtClean="0"/>
              <a:t>Число(-5) является дробным(целым)           			числом.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1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6846" y="-8809"/>
            <a:ext cx="9094573" cy="68668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В </a:t>
            </a:r>
            <a:r>
              <a:rPr lang="ru-RU" sz="4000" dirty="0">
                <a:solidFill>
                  <a:srgbClr val="C00000"/>
                </a:solidFill>
              </a:rPr>
              <a:t>своей практике использую </a:t>
            </a:r>
            <a:endParaRPr lang="ru-RU" sz="40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4000" dirty="0">
                <a:solidFill>
                  <a:srgbClr val="C00000"/>
                </a:solidFill>
              </a:rPr>
              <a:t>р</a:t>
            </a:r>
            <a:r>
              <a:rPr lang="ru-RU" sz="4000" dirty="0" smtClean="0">
                <a:solidFill>
                  <a:srgbClr val="C00000"/>
                </a:solidFill>
              </a:rPr>
              <a:t>аботу в парах.</a:t>
            </a:r>
            <a:endParaRPr lang="ru-RU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Основная </a:t>
            </a:r>
            <a:r>
              <a:rPr lang="ru-RU" sz="4400" dirty="0"/>
              <a:t>цель организации такой работы вовлечение как можно большего числа учащихся в процесс активной </a:t>
            </a:r>
            <a:r>
              <a:rPr lang="ru-RU" sz="4400" dirty="0" smtClean="0"/>
              <a:t>творческой учебной </a:t>
            </a:r>
            <a:r>
              <a:rPr lang="ru-RU" sz="4400" dirty="0"/>
              <a:t>деятельности, контроль за качеством усвоения материала не нескольких учеников, а практически всего класса.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1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</TotalTime>
  <Words>537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Воздушный поток</vt:lpstr>
      <vt:lpstr>Документ</vt:lpstr>
      <vt:lpstr>Отчёт по теме самообразования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самообразования</dc:title>
  <dc:creator>позитроника</dc:creator>
  <cp:lastModifiedBy>Людмира_Николаевна</cp:lastModifiedBy>
  <cp:revision>39</cp:revision>
  <dcterms:created xsi:type="dcterms:W3CDTF">2013-03-11T08:49:08Z</dcterms:created>
  <dcterms:modified xsi:type="dcterms:W3CDTF">2018-03-17T15:03:52Z</dcterms:modified>
</cp:coreProperties>
</file>