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0"/>
  </p:notesMasterIdLst>
  <p:sldIdLst>
    <p:sldId id="295" r:id="rId2"/>
    <p:sldId id="291" r:id="rId3"/>
    <p:sldId id="276" r:id="rId4"/>
    <p:sldId id="259" r:id="rId5"/>
    <p:sldId id="262" r:id="rId6"/>
    <p:sldId id="257" r:id="rId7"/>
    <p:sldId id="258" r:id="rId8"/>
    <p:sldId id="261" r:id="rId9"/>
    <p:sldId id="265" r:id="rId10"/>
    <p:sldId id="266" r:id="rId11"/>
    <p:sldId id="270" r:id="rId12"/>
    <p:sldId id="283" r:id="rId13"/>
    <p:sldId id="271" r:id="rId14"/>
    <p:sldId id="272" r:id="rId15"/>
    <p:sldId id="273" r:id="rId16"/>
    <p:sldId id="274" r:id="rId17"/>
    <p:sldId id="282" r:id="rId18"/>
    <p:sldId id="278" r:id="rId19"/>
    <p:sldId id="279" r:id="rId20"/>
    <p:sldId id="280" r:id="rId21"/>
    <p:sldId id="281" r:id="rId22"/>
    <p:sldId id="284" r:id="rId23"/>
    <p:sldId id="285" r:id="rId24"/>
    <p:sldId id="286" r:id="rId25"/>
    <p:sldId id="287" r:id="rId26"/>
    <p:sldId id="290" r:id="rId27"/>
    <p:sldId id="292" r:id="rId28"/>
    <p:sldId id="26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180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BD6B2-A963-4D62-8474-2044FF090FF1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E71E6-0A17-4239-B912-E743FFD63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57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E71E6-0A17-4239-B912-E743FFD639B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14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8C2823-B6E4-4177-9402-11421235A74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98F9C-C65C-44E1-9AAE-FDFFDAAB5C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8C2823-B6E4-4177-9402-11421235A74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98F9C-C65C-44E1-9AAE-FDFFDAAB5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8C2823-B6E4-4177-9402-11421235A74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98F9C-C65C-44E1-9AAE-FDFFDAAB5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8C2823-B6E4-4177-9402-11421235A74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98F9C-C65C-44E1-9AAE-FDFFDAAB5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8C2823-B6E4-4177-9402-11421235A74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98F9C-C65C-44E1-9AAE-FDFFDAAB5C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8C2823-B6E4-4177-9402-11421235A74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98F9C-C65C-44E1-9AAE-FDFFDAAB5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8C2823-B6E4-4177-9402-11421235A74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98F9C-C65C-44E1-9AAE-FDFFDAAB5C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8C2823-B6E4-4177-9402-11421235A74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98F9C-C65C-44E1-9AAE-FDFFDAAB5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8C2823-B6E4-4177-9402-11421235A74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98F9C-C65C-44E1-9AAE-FDFFDAAB5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8C2823-B6E4-4177-9402-11421235A74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98F9C-C65C-44E1-9AAE-FDFFDAAB5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58C2823-B6E4-4177-9402-11421235A74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D998F9C-C65C-44E1-9AAE-FDFFDAAB5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58C2823-B6E4-4177-9402-11421235A74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D998F9C-C65C-44E1-9AAE-FDFFDAAB5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5572164" cy="230832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92D050"/>
                </a:solidFill>
                <a:latin typeface="+mn-lt"/>
              </a:rPr>
              <a:t>Возникновение </a:t>
            </a:r>
            <a:br>
              <a:rPr lang="ru-RU" sz="4800" b="1" dirty="0" smtClean="0">
                <a:solidFill>
                  <a:srgbClr val="92D050"/>
                </a:solidFill>
                <a:latin typeface="+mn-lt"/>
              </a:rPr>
            </a:br>
            <a:r>
              <a:rPr lang="ru-RU" sz="4800" b="1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rgbClr val="92D050"/>
                </a:solidFill>
                <a:latin typeface="+mn-lt"/>
              </a:rPr>
            </a:br>
            <a:r>
              <a:rPr lang="ru-RU" sz="4800" b="1" dirty="0" smtClean="0">
                <a:solidFill>
                  <a:srgbClr val="92D050"/>
                </a:solidFill>
                <a:latin typeface="+mn-lt"/>
              </a:rPr>
              <a:t>ислама</a:t>
            </a:r>
            <a:r>
              <a:rPr lang="ru-RU" b="1" dirty="0" smtClean="0">
                <a:solidFill>
                  <a:srgbClr val="92D050"/>
                </a:solidFill>
                <a:latin typeface="+mn-lt"/>
              </a:rPr>
              <a:t>		</a:t>
            </a:r>
            <a:endParaRPr lang="ru-RU" b="1" dirty="0">
              <a:solidFill>
                <a:srgbClr val="92D050"/>
              </a:solidFill>
              <a:latin typeface="+mn-lt"/>
            </a:endParaRPr>
          </a:p>
        </p:txBody>
      </p:sp>
      <p:pic>
        <p:nvPicPr>
          <p:cNvPr id="5" name="Рисунок 4" descr="сауд_арав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752"/>
            <a:ext cx="4500594" cy="2914670"/>
          </a:xfrm>
          <a:prstGeom prst="rect">
            <a:avLst/>
          </a:prstGeom>
        </p:spPr>
      </p:pic>
      <p:pic>
        <p:nvPicPr>
          <p:cNvPr id="6" name="Рисунок 5" descr="Star_and_Cresc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571480"/>
            <a:ext cx="2695575" cy="2695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2066" y="4000504"/>
            <a:ext cx="378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92D050"/>
                </a:solidFill>
                <a:latin typeface="+mj-lt"/>
              </a:rPr>
              <a:t>Арабский</a:t>
            </a:r>
          </a:p>
          <a:p>
            <a:endParaRPr lang="ru-RU" sz="4800" b="1" dirty="0" smtClean="0">
              <a:solidFill>
                <a:srgbClr val="92D050"/>
              </a:solidFill>
              <a:latin typeface="+mj-lt"/>
            </a:endParaRPr>
          </a:p>
          <a:p>
            <a:r>
              <a:rPr lang="ru-RU" sz="4800" b="1" dirty="0" smtClean="0">
                <a:solidFill>
                  <a:srgbClr val="92D050"/>
                </a:solidFill>
                <a:latin typeface="+mj-lt"/>
              </a:rPr>
              <a:t>халифат</a:t>
            </a:r>
            <a:endParaRPr lang="ru-RU" sz="4800" b="1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2500306"/>
            <a:ext cx="625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92D050"/>
                </a:solidFill>
                <a:latin typeface="+mj-lt"/>
              </a:rPr>
              <a:t>и</a:t>
            </a:r>
            <a:endParaRPr lang="ru-RU" sz="4800" b="1" dirty="0">
              <a:solidFill>
                <a:srgbClr val="92D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3392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14348" y="1571612"/>
            <a:ext cx="3357586" cy="48577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свидетельство, что нет Бога, кроме Аллаха, и Мухаммед – пророк его.</a:t>
            </a:r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12064"/>
            <a:ext cx="8715404" cy="777240"/>
          </a:xfrm>
        </p:spPr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  <a:latin typeface="Georgia" pitchFamily="18" charset="0"/>
              </a:rPr>
              <a:t>Шахада</a:t>
            </a:r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Georgia" pitchFamily="18" charset="0"/>
              </a:rPr>
              <a:t>(от</a:t>
            </a:r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i="1" dirty="0" smtClean="0">
                <a:solidFill>
                  <a:srgbClr val="00B050"/>
                </a:solidFill>
                <a:latin typeface="Georgia" pitchFamily="18" charset="0"/>
              </a:rPr>
              <a:t>араб. – "</a:t>
            </a:r>
            <a:r>
              <a:rPr lang="ru-RU" dirty="0" smtClean="0">
                <a:solidFill>
                  <a:srgbClr val="00B050"/>
                </a:solidFill>
                <a:latin typeface="Georgia" pitchFamily="18" charset="0"/>
              </a:rPr>
              <a:t>свидетельство") </a:t>
            </a:r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–</a:t>
            </a:r>
            <a:r>
              <a:rPr lang="ru-RU" dirty="0" smtClean="0">
                <a:solidFill>
                  <a:srgbClr val="00B050"/>
                </a:solidFill>
                <a:latin typeface="Georgia" pitchFamily="18" charset="0"/>
              </a:rPr>
              <a:t>   </a:t>
            </a:r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endParaRPr lang="ru-RU" dirty="0"/>
          </a:p>
        </p:txBody>
      </p:sp>
      <p:pic>
        <p:nvPicPr>
          <p:cNvPr id="5" name="Рисунок 4" descr="шахада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1500174"/>
            <a:ext cx="4857752" cy="301118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42910" y="1643050"/>
            <a:ext cx="3722222" cy="207732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обязательная ежедневная пятикратная молитва.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Салят </a:t>
            </a:r>
            <a:r>
              <a:rPr lang="ru-RU" i="1" dirty="0" smtClean="0">
                <a:solidFill>
                  <a:srgbClr val="00B050"/>
                </a:solidFill>
                <a:latin typeface="Georgia" pitchFamily="18" charset="0"/>
              </a:rPr>
              <a:t>(араб.) </a:t>
            </a:r>
            <a:r>
              <a:rPr lang="ru-RU" dirty="0" smtClean="0">
                <a:solidFill>
                  <a:srgbClr val="00B050"/>
                </a:solidFill>
                <a:latin typeface="Georgia" pitchFamily="18" charset="0"/>
              </a:rPr>
              <a:t>или</a:t>
            </a:r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 Намаз </a:t>
            </a:r>
            <a:r>
              <a:rPr lang="ru-RU" i="1" dirty="0" smtClean="0">
                <a:solidFill>
                  <a:srgbClr val="00B050"/>
                </a:solidFill>
                <a:latin typeface="Georgia" pitchFamily="18" charset="0"/>
              </a:rPr>
              <a:t>(перс.) </a:t>
            </a:r>
            <a:r>
              <a:rPr lang="ru-RU" b="1" i="1" dirty="0" smtClean="0">
                <a:solidFill>
                  <a:srgbClr val="00B050"/>
                </a:solidFill>
                <a:latin typeface="Georgia" pitchFamily="18" charset="0"/>
              </a:rPr>
              <a:t>– </a:t>
            </a:r>
            <a:endParaRPr lang="ru-RU" dirty="0"/>
          </a:p>
        </p:txBody>
      </p:sp>
      <p:pic>
        <p:nvPicPr>
          <p:cNvPr id="4" name="Рисунок 3" descr="Нама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1428736"/>
            <a:ext cx="4643470" cy="3482603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ыб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3365032" cy="379184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обязательный годовой налог в пользу бедных, нуждающихся.</a:t>
            </a:r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  <a:latin typeface="Georgia" pitchFamily="18" charset="0"/>
              </a:rPr>
              <a:t>Закят</a:t>
            </a:r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i="1" dirty="0" smtClean="0">
                <a:solidFill>
                  <a:srgbClr val="00B050"/>
                </a:solidFill>
                <a:latin typeface="Georgia" pitchFamily="18" charset="0"/>
              </a:rPr>
              <a:t>(араб.) </a:t>
            </a:r>
            <a:r>
              <a:rPr lang="ru-RU" b="1" i="1" dirty="0" smtClean="0">
                <a:solidFill>
                  <a:srgbClr val="00B050"/>
                </a:solidFill>
                <a:latin typeface="Georgia" pitchFamily="18" charset="0"/>
              </a:rPr>
              <a:t>–</a:t>
            </a:r>
            <a:r>
              <a:rPr lang="ru-RU" i="1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Рисунок 3" descr="Закя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428736"/>
            <a:ext cx="4153372" cy="500066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3507908" cy="30774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30-дневный пост у мусульман в месяце "Рамадан"</a:t>
            </a:r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  <a:latin typeface="Georgia" pitchFamily="18" charset="0"/>
              </a:rPr>
              <a:t>Саум</a:t>
            </a:r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i="1" dirty="0" smtClean="0">
                <a:solidFill>
                  <a:srgbClr val="00B050"/>
                </a:solidFill>
                <a:latin typeface="Georgia" pitchFamily="18" charset="0"/>
              </a:rPr>
              <a:t>(араб.) </a:t>
            </a:r>
            <a:r>
              <a:rPr lang="ru-RU" b="1" i="1" dirty="0" smtClean="0">
                <a:solidFill>
                  <a:srgbClr val="00B050"/>
                </a:solidFill>
                <a:latin typeface="Georgia" pitchFamily="18" charset="0"/>
              </a:rPr>
              <a:t>–</a:t>
            </a:r>
            <a:r>
              <a:rPr lang="ru-RU" i="1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Рисунок 3" descr="Рамад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1500174"/>
            <a:ext cx="5159383" cy="3869537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4079412" cy="27917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паломничество, связанное с посещением Мекки и её окрестностей в определённое время.</a:t>
            </a:r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Хадж </a:t>
            </a:r>
            <a:r>
              <a:rPr lang="ru-RU" i="1" dirty="0" smtClean="0">
                <a:solidFill>
                  <a:srgbClr val="00B050"/>
                </a:solidFill>
                <a:latin typeface="Georgia" pitchFamily="18" charset="0"/>
              </a:rPr>
              <a:t>(араб.) </a:t>
            </a:r>
            <a:r>
              <a:rPr lang="ru-RU" b="1" i="1" dirty="0" smtClean="0">
                <a:solidFill>
                  <a:srgbClr val="00B050"/>
                </a:solidFill>
                <a:latin typeface="Georgia" pitchFamily="18" charset="0"/>
              </a:rPr>
              <a:t>–</a:t>
            </a:r>
            <a:r>
              <a:rPr lang="ru-RU" i="1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  </a:t>
            </a:r>
            <a:endParaRPr lang="ru-RU" i="1" dirty="0"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4" name="Рисунок 3" descr="Хад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3214686"/>
            <a:ext cx="4572032" cy="3429024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4422"/>
            <a:ext cx="91440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На основе Корана и других источников был разработан особый свод правил поведения – 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Ш А Р И А Т</a:t>
            </a:r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по которому  живут в значительной части  мусульманских государств.</a:t>
            </a:r>
          </a:p>
          <a:p>
            <a:pPr algn="ctr"/>
            <a:endParaRPr lang="ru-RU" sz="36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воевания араб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889"/>
            <a:ext cx="9137491" cy="6862889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алифат на 632 г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4775"/>
            <a:ext cx="9144000" cy="664845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алифат на 661 г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4775"/>
            <a:ext cx="9144000" cy="66484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222684" cy="3934716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Аравийский п-ов и его население.</a:t>
            </a:r>
          </a:p>
          <a:p>
            <a:pPr marL="342900" lvl="0" indent="-342900">
              <a:buFont typeface="+mj-lt"/>
              <a:buAutoNum type="arabicPeriod"/>
            </a:pPr>
            <a:endParaRPr lang="ru-RU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Доисламские верования арабов.</a:t>
            </a:r>
          </a:p>
          <a:p>
            <a:pPr marL="342900" lvl="0" indent="-342900">
              <a:buFont typeface="+mj-lt"/>
              <a:buAutoNum type="arabicPeriod"/>
            </a:pPr>
            <a:endParaRPr lang="ru-RU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Мухаммед и возникновение ислама.</a:t>
            </a:r>
          </a:p>
          <a:p>
            <a:pPr marL="342900" lvl="0" indent="-342900">
              <a:buFont typeface="+mj-lt"/>
              <a:buAutoNum type="arabicPeriod"/>
            </a:pPr>
            <a:endParaRPr lang="ru-RU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Объединение арабов. Халифат при </a:t>
            </a:r>
            <a:r>
              <a:rPr lang="ru-RU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Омейядах</a:t>
            </a: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и </a:t>
            </a:r>
            <a:r>
              <a:rPr lang="ru-RU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Аббасидах</a:t>
            </a: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ru-RU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Культура арабского мира.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План урока: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алифат на 750 г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4775"/>
            <a:ext cx="9144000" cy="66484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воевания араб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753" y="-142901"/>
            <a:ext cx="9327753" cy="7005789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четь омара иерусали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четь омейядов дамас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норама альгамб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8" y="0"/>
            <a:ext cx="907676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ьгамб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535" y="0"/>
            <a:ext cx="514093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ьвиный двор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31137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437098" cy="5506328"/>
          </a:xfrm>
        </p:spPr>
        <p:txBody>
          <a:bodyPr>
            <a:noAutofit/>
          </a:bodyPr>
          <a:lstStyle/>
          <a:p>
            <a:pPr marL="512064" lvl="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Кто населял Аравийский п-ов? Каковы были занятия этих людей?</a:t>
            </a:r>
          </a:p>
          <a:p>
            <a:pPr marL="512064" lvl="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 каком веке в Аравии зародилась новая религия? Как она называлась? С чьим именем связывают ее появление?</a:t>
            </a:r>
          </a:p>
          <a:p>
            <a:pPr marL="512064" lvl="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Кто правил государством после смерти Мухаммеда?</a:t>
            </a:r>
          </a:p>
          <a:p>
            <a:pPr marL="512064" lvl="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Какие территории были под контролем арабов в период расцвета?</a:t>
            </a:r>
          </a:p>
          <a:p>
            <a:pPr marL="512064" lvl="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Когда прекратило свое существование арабское государство?</a:t>
            </a:r>
          </a:p>
          <a:p>
            <a:pPr marL="512064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Какие достижения арабской культуры вам известны?</a:t>
            </a:r>
            <a:endParaRPr lang="ru-RU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Вопросы: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6858000" cy="701749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itchFamily="18" charset="0"/>
              </a:rPr>
              <a:t>Распространение ислама в мире</a:t>
            </a:r>
            <a:endParaRPr lang="ru-RU" sz="2800" b="1" dirty="0">
              <a:solidFill>
                <a:schemeClr val="accent4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7290" y="1000108"/>
            <a:ext cx="6858000" cy="928694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4900" b="1" smtClean="0">
                <a:solidFill>
                  <a:srgbClr val="92D050"/>
                </a:solidFill>
              </a:rPr>
              <a:t>В современном мире </a:t>
            </a:r>
            <a:r>
              <a:rPr lang="ru-RU" sz="4900" b="1" dirty="0" smtClean="0">
                <a:solidFill>
                  <a:srgbClr val="92D050"/>
                </a:solidFill>
              </a:rPr>
              <a:t>насчитывается от 1,3 до 1,8 млрд. мусульман, живущих преимущественно в Средней, Юго-Восточной и Передней Азии и в Северной Африке</a:t>
            </a:r>
          </a:p>
        </p:txBody>
      </p:sp>
      <p:pic>
        <p:nvPicPr>
          <p:cNvPr id="7" name="Рисунок 6" descr="ислам в мире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4208" r="4208"/>
          <a:stretch>
            <a:fillRect/>
          </a:stretch>
        </p:blipFill>
        <p:spPr>
          <a:xfrm>
            <a:off x="285720" y="1857364"/>
            <a:ext cx="8501122" cy="4803559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равийский полуостр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14290"/>
            <a:ext cx="5753213" cy="6492452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357430"/>
            <a:ext cx="7772400" cy="1488176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92D050"/>
                </a:solidFill>
              </a:rPr>
              <a:t>И С Л А М</a:t>
            </a:r>
            <a:endParaRPr lang="ru-RU" sz="96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92D050"/>
                </a:solidFill>
              </a:rPr>
              <a:t>ВТОРАЯ</a:t>
            </a:r>
            <a:r>
              <a:rPr lang="ru-RU" sz="2800" dirty="0" smtClean="0"/>
              <a:t> ПО ЧИСЛЕННОСТИ ВЕРУЮЩИХ И </a:t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92D050"/>
                </a:solidFill>
              </a:rPr>
              <a:t>ТРЕТЬЯ</a:t>
            </a:r>
            <a:r>
              <a:rPr lang="ru-RU" sz="2800" dirty="0" smtClean="0"/>
              <a:t> ПО ВРЕМЕНИ ВОЗНИКНОВЕНИЯ </a:t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 И Р О В А Я   Р Е Л И Г И Я</a:t>
            </a:r>
            <a:b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ru-RU" sz="2800" dirty="0"/>
          </a:p>
        </p:txBody>
      </p:sp>
      <p:pic>
        <p:nvPicPr>
          <p:cNvPr id="8" name="Содержимое 7" descr="Айя-Соф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928802"/>
            <a:ext cx="5703119" cy="457200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512064"/>
            <a:ext cx="7901014" cy="11309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Возник ислам в </a:t>
            </a:r>
            <a:r>
              <a:rPr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VII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в. на Аравийском полуострове в среде арабских племен.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Содержимое 8" descr="бедуин на верблюд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857364"/>
            <a:ext cx="6000792" cy="4500594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Арабское слово 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"ислам" 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обозначает "покорность". Принятое в Европе название 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"мусульманство" 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происходит от слова "муслим" – "покорный Богу"</a:t>
            </a:r>
            <a:endParaRPr lang="ru-RU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Кааба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7533" y="2571750"/>
            <a:ext cx="5046133" cy="37846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2202556"/>
          </a:xfrm>
        </p:spPr>
        <p:txBody>
          <a:bodyPr/>
          <a:lstStyle/>
          <a:p>
            <a:pPr algn="just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Священной  книгой мусульман является </a:t>
            </a:r>
            <a:r>
              <a:rPr lang="ru-RU" sz="3200" b="1" i="1" dirty="0" smtClean="0">
                <a:solidFill>
                  <a:srgbClr val="00B050"/>
                </a:solidFill>
              </a:rPr>
              <a:t>Коран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(от </a:t>
            </a:r>
            <a:r>
              <a:rPr lang="ru-RU" sz="3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араб.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"</a:t>
            </a:r>
            <a:r>
              <a:rPr lang="ru-RU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аль-куран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" – "чтение вслух").  В Коране насчитывается 114 </a:t>
            </a:r>
            <a:r>
              <a:rPr lang="ru-RU" sz="3200" b="1" i="1" dirty="0" smtClean="0">
                <a:solidFill>
                  <a:srgbClr val="00B050"/>
                </a:solidFill>
              </a:rPr>
              <a:t>сур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(глав) и более 6200 </a:t>
            </a:r>
            <a:r>
              <a:rPr lang="ru-RU" sz="3200" b="1" i="1" dirty="0" err="1" smtClean="0">
                <a:solidFill>
                  <a:srgbClr val="00B050"/>
                </a:solidFill>
              </a:rPr>
              <a:t>аятов</a:t>
            </a:r>
            <a:r>
              <a:rPr lang="ru-RU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(стихов).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Содержимое 7" descr="коран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643158"/>
            <a:ext cx="5845009" cy="4214842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42976" y="1285860"/>
            <a:ext cx="2928958" cy="321471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шахада</a:t>
            </a:r>
            <a:endParaRPr lang="ru-RU" sz="3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салят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закят</a:t>
            </a:r>
            <a:endParaRPr lang="ru-RU" sz="3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саум</a:t>
            </a:r>
            <a:endParaRPr lang="ru-RU" sz="3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хадж 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12064"/>
            <a:ext cx="8434754" cy="7737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Ислам стоит на пяти столпах:</a:t>
            </a:r>
            <a:endParaRPr lang="ru-RU" b="1" dirty="0"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5" name="Рисунок 4" descr="Айя-София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357298"/>
            <a:ext cx="4457700" cy="337185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779</TotalTime>
  <Words>338</Words>
  <Application>Microsoft Office PowerPoint</Application>
  <PresentationFormat>Экран (4:3)</PresentationFormat>
  <Paragraphs>49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Georgia</vt:lpstr>
      <vt:lpstr>Wingdings</vt:lpstr>
      <vt:lpstr>Wingdings 2</vt:lpstr>
      <vt:lpstr>Wingdings 3</vt:lpstr>
      <vt:lpstr>Метро</vt:lpstr>
      <vt:lpstr>Возникновение   ислама  </vt:lpstr>
      <vt:lpstr>План урока:</vt:lpstr>
      <vt:lpstr>Презентация PowerPoint</vt:lpstr>
      <vt:lpstr>И С Л А М</vt:lpstr>
      <vt:lpstr>ВТОРАЯ ПО ЧИСЛЕННОСТИ ВЕРУЮЩИХ И  ТРЕТЬЯ ПО ВРЕМЕНИ ВОЗНИКНОВЕНИЯ  М И Р О В А Я   Р Е Л И Г И Я </vt:lpstr>
      <vt:lpstr>Возник ислам в VII в. на Аравийском полуострове в среде арабских племен.</vt:lpstr>
      <vt:lpstr>Арабское слово "ислам" обозначает "покорность". Принятое в Европе название "мусульманство" происходит от слова "муслим" – "покорный Богу"</vt:lpstr>
      <vt:lpstr>Священной  книгой мусульман является Коран (от араб. "аль-куран" – "чтение вслух").  В Коране насчитывается 114 сур (глав) и более 6200 аятов (стихов).</vt:lpstr>
      <vt:lpstr>Ислам стоит на пяти столпах:</vt:lpstr>
      <vt:lpstr>Шахада (от араб. – "свидетельство") –    </vt:lpstr>
      <vt:lpstr>Салят (араб.) или Намаз (перс.) – </vt:lpstr>
      <vt:lpstr>Презентация PowerPoint</vt:lpstr>
      <vt:lpstr>Закят (араб.) – </vt:lpstr>
      <vt:lpstr>Саум (араб.) – </vt:lpstr>
      <vt:lpstr>Хадж (араб.) –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Вопросы:</vt:lpstr>
      <vt:lpstr>Распространение ислама в мире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Возникновение ислама и арабский халифат</dc:title>
  <dc:creator>Admin</dc:creator>
  <cp:lastModifiedBy>userr</cp:lastModifiedBy>
  <cp:revision>113</cp:revision>
  <dcterms:created xsi:type="dcterms:W3CDTF">2010-12-17T19:56:09Z</dcterms:created>
  <dcterms:modified xsi:type="dcterms:W3CDTF">2017-11-26T21:22:58Z</dcterms:modified>
</cp:coreProperties>
</file>