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79" r:id="rId2"/>
    <p:sldId id="257" r:id="rId3"/>
    <p:sldId id="258" r:id="rId4"/>
    <p:sldId id="263" r:id="rId5"/>
    <p:sldId id="256" r:id="rId6"/>
    <p:sldId id="259" r:id="rId7"/>
    <p:sldId id="264" r:id="rId8"/>
    <p:sldId id="262" r:id="rId9"/>
    <p:sldId id="260" r:id="rId10"/>
    <p:sldId id="261" r:id="rId11"/>
    <p:sldId id="265" r:id="rId12"/>
    <p:sldId id="266" r:id="rId13"/>
    <p:sldId id="271" r:id="rId14"/>
    <p:sldId id="267" r:id="rId15"/>
    <p:sldId id="268" r:id="rId16"/>
    <p:sldId id="269" r:id="rId17"/>
    <p:sldId id="270" r:id="rId18"/>
    <p:sldId id="272" r:id="rId19"/>
    <p:sldId id="273" r:id="rId20"/>
    <p:sldId id="281" r:id="rId21"/>
    <p:sldId id="275" r:id="rId22"/>
    <p:sldId id="276" r:id="rId23"/>
    <p:sldId id="274" r:id="rId24"/>
    <p:sldId id="277" r:id="rId25"/>
    <p:sldId id="278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460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6"/>
          <c:dPt>
            <c:idx val="0"/>
            <c:bubble3D val="0"/>
            <c:explosion val="14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Рабочий класс</c:v>
                </c:pt>
                <c:pt idx="1">
                  <c:v>Колхозное крестьянство и кооперированные кустари</c:v>
                </c:pt>
                <c:pt idx="2">
                  <c:v>Служащие и интеллигенция</c:v>
                </c:pt>
                <c:pt idx="3">
                  <c:v>Крестьяне-единоличники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33.700000000000003</c:v>
                </c:pt>
                <c:pt idx="1">
                  <c:v>47.2</c:v>
                </c:pt>
                <c:pt idx="2">
                  <c:v>16.5</c:v>
                </c:pt>
                <c:pt idx="3">
                  <c:v>2.6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7151" y="1905004"/>
            <a:ext cx="9437699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2464" y="3657124"/>
            <a:ext cx="9432387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219200" y="1600200"/>
            <a:ext cx="9742283" cy="73152"/>
            <a:chOff x="914400" y="1200150"/>
            <a:chExt cx="7306712" cy="54864"/>
          </a:xfrm>
        </p:grpSpPr>
        <p:sp>
          <p:nvSpPr>
            <p:cNvPr id="8" name="Овал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sz="1800"/>
            </a:p>
          </p:txBody>
        </p:sp>
        <p:sp>
          <p:nvSpPr>
            <p:cNvPr id="9" name="Овал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sz="1800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па 12"/>
          <p:cNvGrpSpPr/>
          <p:nvPr/>
        </p:nvGrpSpPr>
        <p:grpSpPr>
          <a:xfrm>
            <a:off x="1219200" y="4851400"/>
            <a:ext cx="9742283" cy="73152"/>
            <a:chOff x="914400" y="3638550"/>
            <a:chExt cx="7306712" cy="54864"/>
          </a:xfrm>
        </p:grpSpPr>
        <p:sp>
          <p:nvSpPr>
            <p:cNvPr id="14" name="Овал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sz="180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sz="180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311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9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37125" y="434976"/>
            <a:ext cx="1168704" cy="5661025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930" y="434976"/>
            <a:ext cx="8415942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1" y="990600"/>
            <a:ext cx="9347199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1" y="3733800"/>
            <a:ext cx="9347199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3274635" y="3475736"/>
            <a:ext cx="5642734" cy="54864"/>
            <a:chOff x="2455975" y="2588441"/>
            <a:chExt cx="4232051" cy="41148"/>
          </a:xfrm>
        </p:grpSpPr>
        <p:sp>
          <p:nvSpPr>
            <p:cNvPr id="14" name="Овал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7217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803400"/>
            <a:ext cx="4775200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03400"/>
            <a:ext cx="4775200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4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3264" y="1803400"/>
            <a:ext cx="4771048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0" y="2514600"/>
            <a:ext cx="4775200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1664" y="1803400"/>
            <a:ext cx="4771048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2514600"/>
            <a:ext cx="4775200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1" y="1803401"/>
            <a:ext cx="660400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128000" y="1803401"/>
            <a:ext cx="2844801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1219200" y="1803400"/>
            <a:ext cx="6604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sz="180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339088" y="1925320"/>
            <a:ext cx="6364224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0" y="1803401"/>
            <a:ext cx="2844801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240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4801" y="301752"/>
            <a:ext cx="11582400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431800"/>
            <a:ext cx="97536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19201" y="1803400"/>
            <a:ext cx="9753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74168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39200" y="6172200"/>
            <a:ext cx="12192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8A7531C1-59F5-4ACB-9F88-27A53A2AEC9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61601" y="6172200"/>
            <a:ext cx="711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5D556139-A93A-441F-9278-DC5FB9050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8" y="554737"/>
            <a:ext cx="3764016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554134" y="554737"/>
            <a:ext cx="69312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СТЕФАНОВ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Владимир Юрьевич,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учитель истории и обществознания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МБОУ «Гимназия № 5 г. Феодосии Республики Крым»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237" y="5071874"/>
            <a:ext cx="1165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РАД ПРИВЕТСТВОВАТЬ ВАС НА УРОКЕ ИСТОРИИ!</a:t>
            </a:r>
            <a:endParaRPr lang="ru-RU" sz="32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" y="313971"/>
            <a:ext cx="9989907" cy="623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5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674698" y="1277869"/>
            <a:ext cx="4599708" cy="762000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Верховный Совет СССР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55" y="300268"/>
            <a:ext cx="11523575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ВЫСШИЕ ОРГАНЫ ВЛАСТИ СССР</a:t>
            </a:r>
            <a:endParaRPr lang="ru-RU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1956" y="2438401"/>
            <a:ext cx="2777836" cy="762000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Совет Союза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80767" y="2438401"/>
            <a:ext cx="4599708" cy="762000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Совет Национальностей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118042" y="2039869"/>
            <a:ext cx="0" cy="3985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25893" y="2039869"/>
            <a:ext cx="0" cy="3985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1674698" y="3505200"/>
            <a:ext cx="4599708" cy="1114181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Президиум Верховного Совета СССР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417644" y="2039869"/>
            <a:ext cx="15558" cy="1465331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8654" y="4847340"/>
            <a:ext cx="11523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Можно ли назвать Основной закон 1936 года Конституцией демократического государства? </a:t>
            </a:r>
          </a:p>
          <a:p>
            <a:pPr algn="just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Какие конституционные нормы говорят об этом?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8042" y="652595"/>
            <a:ext cx="371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Законодательная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8061" y="652594"/>
            <a:ext cx="371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Исполнительная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24717" y="1273918"/>
            <a:ext cx="4599708" cy="762000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Совнарком СССР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Прямая со стрелкой 6"/>
          <p:cNvCxnSpPr>
            <a:stCxn id="3" idx="3"/>
            <a:endCxn id="14" idx="1"/>
          </p:cNvCxnSpPr>
          <p:nvPr/>
        </p:nvCxnSpPr>
        <p:spPr>
          <a:xfrm flipV="1">
            <a:off x="6274406" y="1654918"/>
            <a:ext cx="650311" cy="3951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89733" y="2763255"/>
            <a:ext cx="371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Судебная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24717" y="3523565"/>
            <a:ext cx="4599708" cy="1095815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Верховный Суд СССР</a:t>
            </a:r>
            <a:endParaRPr lang="ru-RU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0" grpId="0" animBg="1"/>
      <p:bldP spid="14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346" y="879337"/>
            <a:ext cx="11523575" cy="1133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 СССР к середине 1930-х гг. сформировалась директивная (плановая) экономика: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654" y="2591473"/>
            <a:ext cx="11523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полное огосударствление средств производства;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вёрнутость (но не полная отмена) товарно-денежных отношений;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редельно жёсткий централизм в управлении;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административно-командное распределение ресурсов.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655" y="300268"/>
            <a:ext cx="11523575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ЭКОНОМИКА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«Указ 7-8 шьёшь, начальник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2035" y="315191"/>
            <a:ext cx="8354291" cy="62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655" y="394542"/>
            <a:ext cx="11523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7 августа 1932 г.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было принято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Постановление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«Об охране имущества государственных предприятий, колхозов и кооперации и укреплении общественной (социалистической) собственности», также известное как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«Закон семь восьмых»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«Указ 7-8»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«Закон о трёх колосках»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333534"/>
            <a:ext cx="5832521" cy="413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291" y="1967345"/>
            <a:ext cx="3217686" cy="461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3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1" y="533087"/>
            <a:ext cx="1152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СОЦИАЛЬНАЯ СТРУКТУРА ОБЩЕСТВА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47682119"/>
              </p:ext>
            </p:extLst>
          </p:nvPr>
        </p:nvGraphicFramePr>
        <p:xfrm>
          <a:off x="898813" y="1205777"/>
          <a:ext cx="10448060" cy="5208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98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1" y="533087"/>
            <a:ext cx="1152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СОЦИАЛЬНАЯ СТРУКТУРА ОБЩЕСТВА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994752"/>
            <a:ext cx="11388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 группе советских служащих и интеллигенции социологи выделяют ещё один слой – партийно-государственную 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номенклатуру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, т.е. ответственных работников аппарата и массовых общественных организаций.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59" y="2716812"/>
            <a:ext cx="11029919" cy="31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1" y="533087"/>
            <a:ext cx="1152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УРОВЕНЬ ЖИЗНИ НАСЕЛЕНИЯ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1271843"/>
            <a:ext cx="50707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Рост налогов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Принудительная подписка на облигации «займов индустриализации»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Рост потребительских цен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Спекуляция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Карточная система распределения товаров (введена в 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1928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, отменена в 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1935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г.)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98" y="1271843"/>
            <a:ext cx="5394761" cy="489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346" y="366833"/>
            <a:ext cx="1152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ПОЛИТИЧЕСКАЯ СИСТЕМА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425" y="828498"/>
            <a:ext cx="1152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Режим личной власти И.В. Сталина</a:t>
            </a:r>
            <a:endParaRPr lang="ru-RU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9" y="1290163"/>
            <a:ext cx="7934226" cy="526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87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346" y="366833"/>
            <a:ext cx="1152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ПОЛИТИЧЕСКАЯ СИСТЕМА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346" y="828498"/>
            <a:ext cx="1120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1934 году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 Москве проходил </a:t>
            </a:r>
            <a:r>
              <a:rPr lang="en-US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XVII 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съезд ВКП(б)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, или «Съезд победителей», известный также как «Съезд расстрелянных»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37" y="1659495"/>
            <a:ext cx="7401791" cy="486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88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Широка страна моя родная_фрагмен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093" y="218941"/>
            <a:ext cx="11603865" cy="6349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77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346" y="366833"/>
            <a:ext cx="1152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ПОЛИТИЧЕСКАЯ СИСТЕМА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457" y="828498"/>
            <a:ext cx="68441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Один из таких репрессированных – старый большевик и соратник Ленина Н.И. Бухарин, расстрелянный в 1938 г.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Любопытно, что Бухарин в своё время возглавлял одну из правительственных комиссий по подготовке Конституции 1936 года; некоторые даже считают Бухарина её автором, что не совсем верно.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12" y="828498"/>
            <a:ext cx="3548568" cy="556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126"/>
            <a:ext cx="12192000" cy="781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41628"/>
            <a:ext cx="7633854" cy="595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55" y="441628"/>
            <a:ext cx="3876304" cy="595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4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90" y="1510424"/>
            <a:ext cx="7398328" cy="504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04186" y="189430"/>
            <a:ext cx="8059939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ПРОБЛЕМА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4185" y="679427"/>
            <a:ext cx="8059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Какой общественно-политический строй сложился в СССР в конце 1930-х годов?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8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57745" y="314120"/>
            <a:ext cx="947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ОБЩЕСТВО ГОСУДАРСТВЕННОГО СОЦИАЛИЗМА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637" y="1316737"/>
            <a:ext cx="1123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Социализм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–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так как произошли обобществление производства, ликвидация частной собственности и базировавшихся на ней общественных классов.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37" y="2964786"/>
            <a:ext cx="11236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Государственный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–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так как обобществление было не реальным, а иллюзорным: функции по распоряжению собственностью и политическая власть осуществлялись партийно-государственным аппаратом, номенклатурой и в определяющей степени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её вождём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425" y="4982166"/>
            <a:ext cx="11236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При этом в системе государственного социализма в СССР явно прослеживаются характерные черты </a:t>
            </a: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тоталитарных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режимов.</a:t>
            </a: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6" y="325582"/>
            <a:ext cx="4441993" cy="499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02637" y="5318235"/>
            <a:ext cx="3629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Осип Мандельштам, русский поэт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(1891-1938)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8578" y="325582"/>
            <a:ext cx="69932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Мы живем под собою не чуя </a:t>
            </a:r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страны…</a:t>
            </a:r>
          </a:p>
          <a:p>
            <a:pPr algn="just"/>
            <a:endParaRPr lang="ru-RU" sz="20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Мы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живем под собою не чуя страны,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Наши речи за десять шагов не слышны,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А где хватит на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полразговорца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, -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Там помянут кремлевского горца.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Его толстые пальцы, как черви, жирны,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слова, как пудовые гири, верны,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Тараканьи смеются усища,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сияют его голенища.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А вокруг него сброд тонкошеих вождей,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Он играет услугами полулюдей.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Кто свистит, кто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мяучит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, кто хнычет,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Он один лишь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бабачит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и тычет.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Как подкову, дарит за указом указ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–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Кому в пах, кому в лоб, кому в бровь, кому в глаз.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Что ни казнь у него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– то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малина</a:t>
            </a:r>
          </a:p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широкая грудь осетина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algn="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Ноябрь 1933 г.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04186" y="189430"/>
            <a:ext cx="8059939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ДОМАШНЕЕ ЗАДАНИЕ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0" y="1052945"/>
            <a:ext cx="3716062" cy="5120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4822" y="1052945"/>
            <a:ext cx="7279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1. § 22 (читать, отвечать на вопросы)</a:t>
            </a:r>
          </a:p>
          <a:p>
            <a:pPr algn="just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2. Заполнить таблицу (задание 1 на с. 175)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4822" y="3351614"/>
            <a:ext cx="7279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СПАСИБО ЗА ВНИМАНИЕ!</a:t>
            </a:r>
            <a:endParaRPr lang="ru-RU" sz="4000" b="1" dirty="0">
              <a:solidFill>
                <a:schemeClr val="accent3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72" y="249564"/>
            <a:ext cx="9597369" cy="630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78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022" y="230994"/>
            <a:ext cx="8059939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ПРОБЛЕМА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5021" y="720991"/>
            <a:ext cx="8059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Какой общественно-политический строй сложился в СССР в конце 1930-х годов?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09" y="1753032"/>
            <a:ext cx="6568762" cy="439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«СТРАНА ПОБЕДИВШЕГО СОЦИАЛИЗМА»: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4688" y="3642134"/>
            <a:ext cx="11242623" cy="99107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ЭКОНОМИКА, СОЦИАЛЬНАЯ СТРУКТУРА, ПОЛИТИЧЕСКАЯ СИСТЕМА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655" y="300268"/>
            <a:ext cx="11523575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ЗАДАЧИ УРОКА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54" y="1131198"/>
            <a:ext cx="115235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рассматривать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во взаимосвязи и взаимозависимости явления политики,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экономики, социальную структуру СССР 1930-х годов;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показывать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противоречия во всех сферах жизни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советского общества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(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экономической,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политической,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социальной и духовной);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раскрывать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причинно-следственные связи исторических событий;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совершенствовать коммуникативные умения: вести диалог, грамотно строить монологическую речь, участвовать в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дискуссии;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формировать патриотическое сознание, активную жизненную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гражданскую позицию.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655" y="300268"/>
            <a:ext cx="11523575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ПЛАН ИЗУЧЕНИЯ НОВОГО МАТЕРИАЛА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55" y="1269744"/>
            <a:ext cx="11523575" cy="334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b="1" dirty="0" smtClean="0">
                <a:latin typeface="Georgia" panose="02040502050405020303" pitchFamily="18" charset="0"/>
              </a:rPr>
              <a:t>Новая Конституция СССР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b="1" dirty="0" smtClean="0">
                <a:latin typeface="Georgia" panose="02040502050405020303" pitchFamily="18" charset="0"/>
              </a:rPr>
              <a:t>Экономика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b="1" dirty="0" smtClean="0">
                <a:latin typeface="Georgia" panose="02040502050405020303" pitchFamily="18" charset="0"/>
              </a:rPr>
              <a:t>Социальная структура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b="1" dirty="0" smtClean="0">
                <a:latin typeface="Georgia" panose="02040502050405020303" pitchFamily="18" charset="0"/>
              </a:rPr>
              <a:t>Уровень жизни населения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b="1" dirty="0" smtClean="0">
                <a:latin typeface="Georgia" panose="02040502050405020303" pitchFamily="18" charset="0"/>
              </a:rPr>
              <a:t>Политическая система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b="1" dirty="0" smtClean="0">
                <a:latin typeface="Georgia" panose="02040502050405020303" pitchFamily="18" charset="0"/>
              </a:rPr>
              <a:t>Общество государственного социализма</a:t>
            </a:r>
            <a:endParaRPr lang="ru-RU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9" y="298241"/>
            <a:ext cx="4011898" cy="622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332157" y="1025671"/>
            <a:ext cx="7510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5 декабря 1936 года</a:t>
            </a:r>
            <a:r>
              <a:rPr lang="ru-RU" sz="2400" b="1" dirty="0" smtClean="0">
                <a:latin typeface="Georgia" panose="02040502050405020303" pitchFamily="18" charset="0"/>
              </a:rPr>
              <a:t> была принята новая Конституция СССР, которую официальная советская пропаганда объявила «Конституцией победившего социализма».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2157" y="3533415"/>
            <a:ext cx="7510073" cy="279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Georgia" panose="02040502050405020303" pitchFamily="18" charset="0"/>
              </a:rPr>
              <a:t>Через весь текст Конституции красной нитью проходил тезис: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«Союз Советских Социалистических Республик есть социалистическое государство рабочих и крестьян»</a:t>
            </a:r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2157" y="300268"/>
            <a:ext cx="751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НОВАЯ КОНСТИТУЦИЯ СССР</a:t>
            </a:r>
            <a:endParaRPr lang="ru-RU" sz="24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0" y="321971"/>
            <a:ext cx="11037196" cy="620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317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ига 16 х 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tf02801059</Template>
  <TotalTime>568</TotalTime>
  <Words>710</Words>
  <Application>Microsoft Office PowerPoint</Application>
  <PresentationFormat>Широкоэкранный</PresentationFormat>
  <Paragraphs>95</Paragraphs>
  <Slides>26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Constantia</vt:lpstr>
      <vt:lpstr>Georgia</vt:lpstr>
      <vt:lpstr>Wingdings</vt:lpstr>
      <vt:lpstr>Книга 16 х 9</vt:lpstr>
      <vt:lpstr>Презентация PowerPoint</vt:lpstr>
      <vt:lpstr>Презентация PowerPoint</vt:lpstr>
      <vt:lpstr>Презентация PowerPoint</vt:lpstr>
      <vt:lpstr>Презентация PowerPoint</vt:lpstr>
      <vt:lpstr>«СТРАНА ПОБЕДИВШЕГО СОЦИАЛИЗМА»: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userr</dc:creator>
  <cp:lastModifiedBy>userr</cp:lastModifiedBy>
  <cp:revision>79</cp:revision>
  <dcterms:created xsi:type="dcterms:W3CDTF">2017-12-18T12:38:03Z</dcterms:created>
  <dcterms:modified xsi:type="dcterms:W3CDTF">2017-12-19T07:55:42Z</dcterms:modified>
</cp:coreProperties>
</file>